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61" r:id="rId2"/>
    <p:sldId id="296" r:id="rId3"/>
    <p:sldId id="318" r:id="rId4"/>
    <p:sldId id="319" r:id="rId5"/>
    <p:sldId id="320" r:id="rId6"/>
    <p:sldId id="314" r:id="rId7"/>
    <p:sldId id="317" r:id="rId8"/>
    <p:sldId id="309" r:id="rId9"/>
    <p:sldId id="310" r:id="rId10"/>
    <p:sldId id="313" r:id="rId11"/>
    <p:sldId id="312" r:id="rId12"/>
    <p:sldId id="325" r:id="rId13"/>
    <p:sldId id="323" r:id="rId14"/>
    <p:sldId id="328" r:id="rId15"/>
    <p:sldId id="326" r:id="rId16"/>
    <p:sldId id="324" r:id="rId17"/>
    <p:sldId id="321" r:id="rId18"/>
    <p:sldId id="348" r:id="rId19"/>
    <p:sldId id="347" r:id="rId20"/>
    <p:sldId id="345" r:id="rId21"/>
    <p:sldId id="346" r:id="rId22"/>
    <p:sldId id="315" r:id="rId23"/>
    <p:sldId id="334" r:id="rId24"/>
    <p:sldId id="335" r:id="rId25"/>
    <p:sldId id="300" r:id="rId26"/>
    <p:sldId id="327" r:id="rId27"/>
    <p:sldId id="307" r:id="rId28"/>
    <p:sldId id="297" r:id="rId29"/>
    <p:sldId id="290" r:id="rId30"/>
    <p:sldId id="305" r:id="rId31"/>
    <p:sldId id="336" r:id="rId32"/>
    <p:sldId id="308" r:id="rId33"/>
    <p:sldId id="306" r:id="rId34"/>
    <p:sldId id="298" r:id="rId35"/>
    <p:sldId id="301" r:id="rId36"/>
    <p:sldId id="302" r:id="rId37"/>
    <p:sldId id="303" r:id="rId38"/>
    <p:sldId id="337" r:id="rId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0066CC"/>
    <a:srgbClr val="0033CC"/>
    <a:srgbClr val="006600"/>
    <a:srgbClr val="003399"/>
    <a:srgbClr val="FF0000"/>
    <a:srgbClr val="FF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1" autoAdjust="0"/>
    <p:restoredTop sz="94660"/>
  </p:normalViewPr>
  <p:slideViewPr>
    <p:cSldViewPr>
      <p:cViewPr varScale="1">
        <p:scale>
          <a:sx n="109" d="100"/>
          <a:sy n="109" d="100"/>
        </p:scale>
        <p:origin x="10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14950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49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950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51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14951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D0CCB66-1913-4F33-A361-C161B1A81FAA}" type="slidenum">
              <a:rPr lang="en-US" altLang="en-US"/>
              <a:pPr/>
              <a:t>‹#›</a:t>
            </a:fld>
            <a:endParaRPr lang="en-US" altLang="en-US" dirty="0"/>
          </a:p>
        </p:txBody>
      </p:sp>
    </p:spTree>
    <p:extLst>
      <p:ext uri="{BB962C8B-B14F-4D97-AF65-F5344CB8AC3E}">
        <p14:creationId xmlns:p14="http://schemas.microsoft.com/office/powerpoint/2010/main" val="3380056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015A8-13C3-43F2-BD7B-EB1B831E075F}" type="slidenum">
              <a:rPr lang="en-US" altLang="en-US"/>
              <a:pPr/>
              <a:t>1</a:t>
            </a:fld>
            <a:endParaRPr lang="en-US" altLang="en-US" dirty="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1041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7B774-1432-4EF5-A4AB-8D96909FDE97}" type="slidenum">
              <a:rPr lang="en-US" altLang="en-US"/>
              <a:pPr/>
              <a:t>10</a:t>
            </a:fld>
            <a:endParaRPr lang="en-US" altLang="en-US" dirty="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986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1B21D-7CD0-408E-80FE-04E773CF7FC9}" type="slidenum">
              <a:rPr lang="en-US" altLang="en-US"/>
              <a:pPr/>
              <a:t>11</a:t>
            </a:fld>
            <a:endParaRPr lang="en-US" altLang="en-US" dirty="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1478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A8C82-78A1-4559-81B8-10EF381824D5}" type="slidenum">
              <a:rPr lang="en-US" altLang="en-US"/>
              <a:pPr/>
              <a:t>12</a:t>
            </a:fld>
            <a:endParaRPr lang="en-US" altLang="en-US"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0315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D47FB-0260-46ED-A73F-AF989E9E0299}" type="slidenum">
              <a:rPr lang="en-US" altLang="en-US"/>
              <a:pPr/>
              <a:t>13</a:t>
            </a:fld>
            <a:endParaRPr lang="en-US" alt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7896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64ABD-2240-4B82-BCDC-D498460A5192}" type="slidenum">
              <a:rPr lang="en-US" altLang="en-US"/>
              <a:pPr/>
              <a:t>14</a:t>
            </a:fld>
            <a:endParaRPr lang="en-US" alt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5110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F88D5-7C6B-4CB2-AF6A-D2FABF690CAB}" type="slidenum">
              <a:rPr lang="en-US" altLang="en-US"/>
              <a:pPr/>
              <a:t>15</a:t>
            </a:fld>
            <a:endParaRPr lang="en-US" altLang="en-US"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9507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04864-3FF7-4693-94BA-FD6C6C796C37}" type="slidenum">
              <a:rPr lang="en-US" altLang="en-US"/>
              <a:pPr/>
              <a:t>16</a:t>
            </a:fld>
            <a:endParaRPr lang="en-US" altLang="en-US" dirty="0"/>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8336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5D8FE-67E5-4791-B518-5E360128BA90}" type="slidenum">
              <a:rPr lang="en-US" altLang="en-US"/>
              <a:pPr/>
              <a:t>17</a:t>
            </a:fld>
            <a:endParaRPr lang="en-US"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2577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5D8FE-67E5-4791-B518-5E360128BA90}" type="slidenum">
              <a:rPr lang="en-US" altLang="en-US"/>
              <a:pPr/>
              <a:t>18</a:t>
            </a:fld>
            <a:endParaRPr lang="en-US" altLang="en-US"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2757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CCA256-D517-4686-AB4A-B4E5F83C5D1C}" type="slidenum">
              <a:rPr lang="en-US" altLang="en-US"/>
              <a:pPr/>
              <a:t>19</a:t>
            </a:fld>
            <a:endParaRPr lang="en-US" altLang="en-US"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8035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FAF29-4AFD-436D-93E8-C3B0FED28B63}" type="slidenum">
              <a:rPr lang="en-US" altLang="en-US"/>
              <a:pPr/>
              <a:t>2</a:t>
            </a:fld>
            <a:endParaRPr lang="en-US" alt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0302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FB83A-181A-4F5E-A377-623E5ED98214}" type="slidenum">
              <a:rPr lang="en-US" altLang="en-US"/>
              <a:pPr/>
              <a:t>20</a:t>
            </a:fld>
            <a:endParaRPr lang="en-US" altLang="en-US" dirty="0"/>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10414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3248D-C620-4253-BA97-C00DB0BFB3A0}" type="slidenum">
              <a:rPr lang="en-US" altLang="en-US"/>
              <a:pPr/>
              <a:t>21</a:t>
            </a:fld>
            <a:endParaRPr lang="en-US" alt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55558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4913D-AB00-455D-A0C7-0C2E5B428B89}" type="slidenum">
              <a:rPr lang="en-US" altLang="en-US"/>
              <a:pPr/>
              <a:t>22</a:t>
            </a:fld>
            <a:endParaRPr lang="en-US" altLang="en-US" dirty="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8914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F3445-9F58-4B5A-A95D-F5A9ECF1C67F}" type="slidenum">
              <a:rPr lang="en-US" altLang="en-US"/>
              <a:pPr/>
              <a:t>23</a:t>
            </a:fld>
            <a:endParaRPr lang="en-US" altLang="en-US" dirty="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21770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E7096-0617-4BE9-A4EF-FF71AD437C6A}" type="slidenum">
              <a:rPr lang="en-US" altLang="en-US"/>
              <a:pPr/>
              <a:t>24</a:t>
            </a:fld>
            <a:endParaRPr lang="en-US" altLang="en-US" dirty="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32758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B3854-CEFC-4F56-B575-77EC5E454E1D}" type="slidenum">
              <a:rPr lang="en-US" altLang="en-US"/>
              <a:pPr/>
              <a:t>25</a:t>
            </a:fld>
            <a:endParaRPr lang="en-US" alt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63130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066D4-802F-447D-9390-ED3E77A21390}" type="slidenum">
              <a:rPr lang="en-US" altLang="en-US"/>
              <a:pPr/>
              <a:t>26</a:t>
            </a:fld>
            <a:endParaRPr lang="en-US" altLang="en-US" dirty="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899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CD475-9F10-43F4-80D1-C1BEACF259FA}" type="slidenum">
              <a:rPr lang="en-US" altLang="en-US"/>
              <a:pPr/>
              <a:t>27</a:t>
            </a:fld>
            <a:endParaRPr lang="en-US" altLang="en-US" dirty="0"/>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2101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0EDD2-7477-4DFA-B93C-25E1CA9D48FB}" type="slidenum">
              <a:rPr lang="en-US" altLang="en-US"/>
              <a:pPr/>
              <a:t>28</a:t>
            </a:fld>
            <a:endParaRPr lang="en-US" altLang="en-US"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03077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DF2DB-843B-4D19-9927-2222FE58D979}" type="slidenum">
              <a:rPr lang="en-US" altLang="en-US"/>
              <a:pPr/>
              <a:t>29</a:t>
            </a:fld>
            <a:endParaRPr lang="en-US" alt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9232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E69CB-8D97-4365-A98B-90E3F6564022}" type="slidenum">
              <a:rPr lang="en-US" altLang="en-US"/>
              <a:pPr/>
              <a:t>3</a:t>
            </a:fld>
            <a:endParaRPr lang="en-US" alt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3153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F961C-58FF-49AB-A82F-DAF000FDB0C0}" type="slidenum">
              <a:rPr lang="en-US" altLang="en-US"/>
              <a:pPr/>
              <a:t>30</a:t>
            </a:fld>
            <a:endParaRPr lang="en-US" altLang="en-US" dirty="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06166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C281D-6EDC-4615-B634-F7210EE65574}" type="slidenum">
              <a:rPr lang="en-US" altLang="en-US"/>
              <a:pPr/>
              <a:t>31</a:t>
            </a:fld>
            <a:endParaRPr lang="en-US" alt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50384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9537A-4951-4B06-9783-012C8A16EDD1}" type="slidenum">
              <a:rPr lang="en-US" altLang="en-US"/>
              <a:pPr/>
              <a:t>32</a:t>
            </a:fld>
            <a:endParaRPr lang="en-US" altLang="en-US" dirty="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192743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70B85-D3BC-4AFD-A6E5-8F223CB6CF0A}" type="slidenum">
              <a:rPr lang="en-US" altLang="en-US"/>
              <a:pPr/>
              <a:t>33</a:t>
            </a:fld>
            <a:endParaRPr lang="en-US" altLang="en-US" dirty="0"/>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43855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6A316-BE7D-4733-8DE5-A1A58CD646C7}" type="slidenum">
              <a:rPr lang="en-US" altLang="en-US"/>
              <a:pPr/>
              <a:t>34</a:t>
            </a:fld>
            <a:endParaRPr lang="en-US" altLang="en-US" dirty="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07190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05AEB-0538-43EC-A91B-F5DC93278BB1}" type="slidenum">
              <a:rPr lang="en-US" altLang="en-US"/>
              <a:pPr/>
              <a:t>35</a:t>
            </a:fld>
            <a:endParaRPr lang="en-US" altLang="en-US" dirty="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04096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118D6-AE5D-43B2-A034-C5E89E916060}" type="slidenum">
              <a:rPr lang="en-US" altLang="en-US"/>
              <a:pPr/>
              <a:t>36</a:t>
            </a:fld>
            <a:endParaRPr lang="en-US" altLang="en-US" dirty="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6728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18285-54B0-4927-8B11-FD3BEAEB405C}" type="slidenum">
              <a:rPr lang="en-US" altLang="en-US"/>
              <a:pPr/>
              <a:t>37</a:t>
            </a:fld>
            <a:endParaRPr lang="en-US" alt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42234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02FE5-9CE7-4ED2-B26F-C15554E6E4F0}" type="slidenum">
              <a:rPr lang="en-US" altLang="en-US"/>
              <a:pPr/>
              <a:t>38</a:t>
            </a:fld>
            <a:endParaRPr lang="en-US" altLang="en-US"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8769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F3503-BE97-41B0-B654-1AE65FDB4C5A}" type="slidenum">
              <a:rPr lang="en-US" altLang="en-US"/>
              <a:pPr/>
              <a:t>4</a:t>
            </a:fld>
            <a:endParaRPr lang="en-US" altLang="en-US"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2013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721A8-9513-47CC-9AFE-43CDF38C5664}" type="slidenum">
              <a:rPr lang="en-US" altLang="en-US"/>
              <a:pPr/>
              <a:t>5</a:t>
            </a:fld>
            <a:endParaRPr lang="en-US" altLang="en-US"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8296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E861C-8E3F-4869-8135-3C9F25A1EA40}" type="slidenum">
              <a:rPr lang="en-US" altLang="en-US"/>
              <a:pPr/>
              <a:t>6</a:t>
            </a:fld>
            <a:endParaRPr lang="en-US" alt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321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7B017-E2CC-4842-AD6B-8FEC2B35594E}" type="slidenum">
              <a:rPr lang="en-US" altLang="en-US"/>
              <a:pPr/>
              <a:t>7</a:t>
            </a:fld>
            <a:endParaRPr lang="en-US" altLang="en-US"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746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32BE8B-2E12-43AF-987F-09F8F759259E}" type="slidenum">
              <a:rPr lang="en-US" altLang="en-US"/>
              <a:pPr/>
              <a:t>8</a:t>
            </a:fld>
            <a:endParaRPr lang="en-US" altLang="en-US" dirty="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7959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8ADF9-1368-48E6-9063-EC6C1746EDAF}" type="slidenum">
              <a:rPr lang="en-US" altLang="en-US"/>
              <a:pPr/>
              <a:t>9</a:t>
            </a:fld>
            <a:endParaRPr lang="en-US" alt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4054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E13CFE3-91CC-443E-A54D-694B8D10098F}" type="slidenum">
              <a:rPr lang="en-US" altLang="en-US"/>
              <a:pPr/>
              <a:t>‹#›</a:t>
            </a:fld>
            <a:endParaRPr lang="en-US" altLang="en-US" dirty="0"/>
          </a:p>
        </p:txBody>
      </p:sp>
    </p:spTree>
    <p:extLst>
      <p:ext uri="{BB962C8B-B14F-4D97-AF65-F5344CB8AC3E}">
        <p14:creationId xmlns:p14="http://schemas.microsoft.com/office/powerpoint/2010/main" val="227661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7D90024-BFC9-4799-B57B-000C43DCCCF2}" type="slidenum">
              <a:rPr lang="en-US" altLang="en-US"/>
              <a:pPr/>
              <a:t>‹#›</a:t>
            </a:fld>
            <a:endParaRPr lang="en-US" altLang="en-US" dirty="0"/>
          </a:p>
        </p:txBody>
      </p:sp>
    </p:spTree>
    <p:extLst>
      <p:ext uri="{BB962C8B-B14F-4D97-AF65-F5344CB8AC3E}">
        <p14:creationId xmlns:p14="http://schemas.microsoft.com/office/powerpoint/2010/main" val="4149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7DB1C1C-72DB-4E9A-8C7E-14B75CBFA7EC}" type="slidenum">
              <a:rPr lang="en-US" altLang="en-US"/>
              <a:pPr/>
              <a:t>‹#›</a:t>
            </a:fld>
            <a:endParaRPr lang="en-US" altLang="en-US" dirty="0"/>
          </a:p>
        </p:txBody>
      </p:sp>
    </p:spTree>
    <p:extLst>
      <p:ext uri="{BB962C8B-B14F-4D97-AF65-F5344CB8AC3E}">
        <p14:creationId xmlns:p14="http://schemas.microsoft.com/office/powerpoint/2010/main" val="83740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98308E8-AF58-41E6-A0DF-50B599D30502}" type="slidenum">
              <a:rPr lang="en-US" altLang="en-US"/>
              <a:pPr/>
              <a:t>‹#›</a:t>
            </a:fld>
            <a:endParaRPr lang="en-US" altLang="en-US" dirty="0"/>
          </a:p>
        </p:txBody>
      </p:sp>
    </p:spTree>
    <p:extLst>
      <p:ext uri="{BB962C8B-B14F-4D97-AF65-F5344CB8AC3E}">
        <p14:creationId xmlns:p14="http://schemas.microsoft.com/office/powerpoint/2010/main" val="120088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DC97F8A-20C8-4CC7-B834-C49E89D40D6E}" type="slidenum">
              <a:rPr lang="en-US" altLang="en-US"/>
              <a:pPr/>
              <a:t>‹#›</a:t>
            </a:fld>
            <a:endParaRPr lang="en-US" altLang="en-US" dirty="0"/>
          </a:p>
        </p:txBody>
      </p:sp>
    </p:spTree>
    <p:extLst>
      <p:ext uri="{BB962C8B-B14F-4D97-AF65-F5344CB8AC3E}">
        <p14:creationId xmlns:p14="http://schemas.microsoft.com/office/powerpoint/2010/main" val="263091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4B4DBA1-70A0-4ADB-8391-471F53690D96}" type="slidenum">
              <a:rPr lang="en-US" altLang="en-US"/>
              <a:pPr/>
              <a:t>‹#›</a:t>
            </a:fld>
            <a:endParaRPr lang="en-US" altLang="en-US" dirty="0"/>
          </a:p>
        </p:txBody>
      </p:sp>
    </p:spTree>
    <p:extLst>
      <p:ext uri="{BB962C8B-B14F-4D97-AF65-F5344CB8AC3E}">
        <p14:creationId xmlns:p14="http://schemas.microsoft.com/office/powerpoint/2010/main" val="312066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43E6B7E0-82B7-4A22-BED6-B5E90D1BBFAF}" type="slidenum">
              <a:rPr lang="en-US" altLang="en-US"/>
              <a:pPr/>
              <a:t>‹#›</a:t>
            </a:fld>
            <a:endParaRPr lang="en-US" altLang="en-US" dirty="0"/>
          </a:p>
        </p:txBody>
      </p:sp>
    </p:spTree>
    <p:extLst>
      <p:ext uri="{BB962C8B-B14F-4D97-AF65-F5344CB8AC3E}">
        <p14:creationId xmlns:p14="http://schemas.microsoft.com/office/powerpoint/2010/main" val="82264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49D5F38F-9DF6-4930-BDE8-2E90816A9389}" type="slidenum">
              <a:rPr lang="en-US" altLang="en-US"/>
              <a:pPr/>
              <a:t>‹#›</a:t>
            </a:fld>
            <a:endParaRPr lang="en-US" altLang="en-US" dirty="0"/>
          </a:p>
        </p:txBody>
      </p:sp>
    </p:spTree>
    <p:extLst>
      <p:ext uri="{BB962C8B-B14F-4D97-AF65-F5344CB8AC3E}">
        <p14:creationId xmlns:p14="http://schemas.microsoft.com/office/powerpoint/2010/main" val="227719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E56A70CC-F0C0-4C38-A929-594088A9C5B4}" type="slidenum">
              <a:rPr lang="en-US" altLang="en-US"/>
              <a:pPr/>
              <a:t>‹#›</a:t>
            </a:fld>
            <a:endParaRPr lang="en-US" altLang="en-US" dirty="0"/>
          </a:p>
        </p:txBody>
      </p:sp>
    </p:spTree>
    <p:extLst>
      <p:ext uri="{BB962C8B-B14F-4D97-AF65-F5344CB8AC3E}">
        <p14:creationId xmlns:p14="http://schemas.microsoft.com/office/powerpoint/2010/main" val="396629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8179C8DA-8BF6-47E9-A663-B103D3E134FC}" type="slidenum">
              <a:rPr lang="en-US" altLang="en-US"/>
              <a:pPr/>
              <a:t>‹#›</a:t>
            </a:fld>
            <a:endParaRPr lang="en-US" altLang="en-US" dirty="0"/>
          </a:p>
        </p:txBody>
      </p:sp>
    </p:spTree>
    <p:extLst>
      <p:ext uri="{BB962C8B-B14F-4D97-AF65-F5344CB8AC3E}">
        <p14:creationId xmlns:p14="http://schemas.microsoft.com/office/powerpoint/2010/main" val="39951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7ACC442C-3797-44A0-B884-924F4DADC976}" type="slidenum">
              <a:rPr lang="en-US" altLang="en-US"/>
              <a:pPr/>
              <a:t>‹#›</a:t>
            </a:fld>
            <a:endParaRPr lang="en-US" altLang="en-US" dirty="0"/>
          </a:p>
        </p:txBody>
      </p:sp>
    </p:spTree>
    <p:extLst>
      <p:ext uri="{BB962C8B-B14F-4D97-AF65-F5344CB8AC3E}">
        <p14:creationId xmlns:p14="http://schemas.microsoft.com/office/powerpoint/2010/main" val="340814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DE9DCA-4579-4B84-A5CE-BD714653800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9.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descoem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8235"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4572000" cy="3130550"/>
          </a:xfrm>
          <a:prstGeom prst="rect">
            <a:avLst/>
          </a:prstGeom>
          <a:noFill/>
          <a:extLst>
            <a:ext uri="{909E8E84-426E-40DD-AFC4-6F175D3DCCD1}">
              <a14:hiddenFill xmlns:a14="http://schemas.microsoft.com/office/drawing/2010/main">
                <a:solidFill>
                  <a:srgbClr val="FFFFFF"/>
                </a:solidFill>
              </a14:hiddenFill>
            </a:ext>
          </a:extLst>
        </p:spPr>
      </p:pic>
      <p:sp>
        <p:nvSpPr>
          <p:cNvPr id="8226" name="Text Box 34"/>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8227" name="Picture 35"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pic>
        <p:nvPicPr>
          <p:cNvPr id="823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048000"/>
            <a:ext cx="1879600" cy="3095625"/>
          </a:xfrm>
          <a:prstGeom prst="rect">
            <a:avLst/>
          </a:prstGeom>
          <a:noFill/>
          <a:extLst>
            <a:ext uri="{909E8E84-426E-40DD-AFC4-6F175D3DCCD1}">
              <a14:hiddenFill xmlns:a14="http://schemas.microsoft.com/office/drawing/2010/main">
                <a:solidFill>
                  <a:srgbClr val="FFFFFF"/>
                </a:solidFill>
              </a14:hiddenFill>
            </a:ext>
          </a:extLst>
        </p:spPr>
      </p:pic>
      <p:sp>
        <p:nvSpPr>
          <p:cNvPr id="8236" name="Rectangle 44"/>
          <p:cNvSpPr>
            <a:spLocks noChangeArrowheads="1"/>
          </p:cNvSpPr>
          <p:nvPr/>
        </p:nvSpPr>
        <p:spPr bwMode="auto">
          <a:xfrm>
            <a:off x="1371600" y="5942792"/>
            <a:ext cx="2156360" cy="20005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700" dirty="0">
                <a:latin typeface="Arial" panose="020B0604020202020204" pitchFamily="34" charset="0"/>
              </a:rPr>
              <a:t>©Copyright </a:t>
            </a:r>
            <a:r>
              <a:rPr lang="en-US" altLang="en-US" sz="700" dirty="0" smtClean="0">
                <a:latin typeface="Arial" panose="020B0604020202020204" pitchFamily="34" charset="0"/>
              </a:rPr>
              <a:t>July 2014 </a:t>
            </a:r>
            <a:r>
              <a:rPr lang="en-US" altLang="en-US" sz="700" dirty="0">
                <a:latin typeface="Arial" panose="020B0604020202020204" pitchFamily="34" charset="0"/>
              </a:rPr>
              <a:t>DESCO INDUSTRIES INC.</a:t>
            </a:r>
            <a:endParaRPr lang="en-US" altLang="en-US" sz="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224" name="Group 128"/>
          <p:cNvGraphicFramePr>
            <a:graphicFrameLocks noGrp="1"/>
          </p:cNvGraphicFramePr>
          <p:nvPr/>
        </p:nvGraphicFramePr>
        <p:xfrm>
          <a:off x="685800" y="1905000"/>
          <a:ext cx="8229600" cy="2743201"/>
        </p:xfrm>
        <a:graphic>
          <a:graphicData uri="http://schemas.openxmlformats.org/drawingml/2006/table">
            <a:tbl>
              <a:tblPr/>
              <a:tblGrid>
                <a:gridCol w="730250"/>
                <a:gridCol w="1746250"/>
                <a:gridCol w="730250"/>
                <a:gridCol w="730250"/>
                <a:gridCol w="850900"/>
                <a:gridCol w="868363"/>
                <a:gridCol w="922337"/>
                <a:gridCol w="800100"/>
                <a:gridCol w="850900"/>
              </a:tblGrid>
              <a:tr h="6953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DECAY RATE (seconds)</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cap="flat">
                      <a:noFill/>
                    </a:lnT>
                    <a:lnB>
                      <a:noFill/>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OFFSET (volts)</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cap="flat">
                      <a:noFill/>
                    </a:lnR>
                    <a:lnT cap="flat">
                      <a:noFill/>
                    </a:lnT>
                    <a:lnB>
                      <a:noFill/>
                    </a:lnB>
                    <a:lnTlToBr>
                      <a:noFill/>
                    </a:lnTlToBr>
                    <a:lnBlToTr>
                      <a:noFill/>
                    </a:lnBlToTr>
                    <a:noFill/>
                  </a:tcPr>
                </a:tc>
                <a:tc hMerge="1">
                  <a:txBody>
                    <a:bodyPr/>
                    <a:lstStyle/>
                    <a:p>
                      <a:endParaRPr lang="en-US"/>
                    </a:p>
                  </a:txBody>
                  <a:tcPr/>
                </a:tc>
              </a:tr>
              <a:tr h="6953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Mar-08</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Mar-08</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r>
              <a:tr h="6953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Positive</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Negative</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Positive</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Negative</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28613">
                <a:tc grid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Ion Systems Zone 2 average readings</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60</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60</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84</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-88</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28613">
                <a:tc grid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IRIS system average readings</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c hMerge="1">
                  <a:txBody>
                    <a:bodyPr/>
                    <a:lstStyle/>
                    <a:p>
                      <a:endParaRPr lang="en-US"/>
                    </a:p>
                  </a:txBody>
                  <a:tcPr/>
                </a:tc>
                <a:tc hMerge="1">
                  <a:txBody>
                    <a:bodyPr/>
                    <a:lstStyle/>
                    <a:p>
                      <a:endParaRPr lang="en-US"/>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44</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46</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75</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eaLnBrk="0" fontAlgn="base" hangingPunct="0">
                        <a:spcBef>
                          <a:spcPct val="20000"/>
                        </a:spcBef>
                        <a:spcAft>
                          <a:spcPct val="0"/>
                        </a:spcAft>
                        <a:defRPr>
                          <a:solidFill>
                            <a:schemeClr val="tx1"/>
                          </a:solidFill>
                          <a:latin typeface="Times New Roman" panose="02020603050405020304" pitchFamily="18" charset="0"/>
                        </a:defRPr>
                      </a:lvl6pPr>
                      <a:lvl7pPr eaLnBrk="0" fontAlgn="base" hangingPunct="0">
                        <a:spcBef>
                          <a:spcPct val="20000"/>
                        </a:spcBef>
                        <a:spcAft>
                          <a:spcPct val="0"/>
                        </a:spcAft>
                        <a:defRPr>
                          <a:solidFill>
                            <a:schemeClr val="tx1"/>
                          </a:solidFill>
                          <a:latin typeface="Times New Roman" panose="02020603050405020304" pitchFamily="18" charset="0"/>
                        </a:defRPr>
                      </a:lvl7pPr>
                      <a:lvl8pPr eaLnBrk="0" fontAlgn="base" hangingPunct="0">
                        <a:spcBef>
                          <a:spcPct val="20000"/>
                        </a:spcBef>
                        <a:spcAft>
                          <a:spcPct val="0"/>
                        </a:spcAft>
                        <a:defRPr>
                          <a:solidFill>
                            <a:schemeClr val="tx1"/>
                          </a:solidFill>
                          <a:latin typeface="Times New Roman" panose="02020603050405020304" pitchFamily="18" charset="0"/>
                        </a:defRPr>
                      </a:lvl8pPr>
                      <a:lvl9pPr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-69</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CAF0"/>
                    </a:solidFill>
                  </a:tcPr>
                </a:tc>
              </a:tr>
            </a:tbl>
          </a:graphicData>
        </a:graphic>
      </p:graphicFrame>
      <p:sp>
        <p:nvSpPr>
          <p:cNvPr id="132226" name="Text Box 130"/>
          <p:cNvSpPr txBox="1">
            <a:spLocks noChangeArrowheads="1"/>
          </p:cNvSpPr>
          <p:nvPr/>
        </p:nvSpPr>
        <p:spPr bwMode="auto">
          <a:xfrm>
            <a:off x="1752600" y="4876800"/>
            <a:ext cx="62515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800" dirty="0">
                <a:latin typeface="Arial" panose="020B0604020202020204" pitchFamily="34" charset="0"/>
              </a:rPr>
              <a:t>IRIS out performs the competition by 25% on average</a:t>
            </a:r>
          </a:p>
          <a:p>
            <a:pPr>
              <a:buFontTx/>
              <a:buChar char="•"/>
            </a:pPr>
            <a:r>
              <a:rPr lang="en-US" altLang="en-US" sz="1800" dirty="0">
                <a:latin typeface="Arial" panose="020B0604020202020204" pitchFamily="34" charset="0"/>
              </a:rPr>
              <a:t>IRIS guarantees 100% ion coverage for entire clean room</a:t>
            </a:r>
          </a:p>
          <a:p>
            <a:pPr>
              <a:buFontTx/>
              <a:buChar char="•"/>
            </a:pPr>
            <a:r>
              <a:rPr lang="en-US" altLang="en-US" sz="1800" dirty="0">
                <a:latin typeface="Arial" panose="020B0604020202020204" pitchFamily="34" charset="0"/>
              </a:rPr>
              <a:t>IRIS Data  - Original install 2002</a:t>
            </a:r>
          </a:p>
          <a:p>
            <a:pPr>
              <a:buFontTx/>
              <a:buChar char="•"/>
            </a:pPr>
            <a:r>
              <a:rPr lang="en-US" altLang="en-US" sz="1800" dirty="0">
                <a:latin typeface="Arial" panose="020B0604020202020204" pitchFamily="34" charset="0"/>
              </a:rPr>
              <a:t>Ion Data – Original install 1997-2004</a:t>
            </a:r>
          </a:p>
        </p:txBody>
      </p:sp>
      <p:sp>
        <p:nvSpPr>
          <p:cNvPr id="132227" name="Text Box 131"/>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32228" name="Picture 132"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32231" name="Text Box 135"/>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Competitive Analysis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4" name="Text Box 12"/>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31085" name="Picture 13"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31089" name="Text Box 17"/>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Layout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 y="1049215"/>
            <a:ext cx="7924800" cy="42433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85" y="4267199"/>
            <a:ext cx="2810481" cy="189763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6324600" cy="3444875"/>
          </a:xfrm>
          <a:prstGeom prst="rect">
            <a:avLst/>
          </a:prstGeom>
          <a:noFill/>
          <a:extLst>
            <a:ext uri="{909E8E84-426E-40DD-AFC4-6F175D3DCCD1}">
              <a14:hiddenFill xmlns:a14="http://schemas.microsoft.com/office/drawing/2010/main">
                <a:solidFill>
                  <a:srgbClr val="FFFFFF"/>
                </a:solidFill>
              </a14:hiddenFill>
            </a:ext>
          </a:extLst>
        </p:spPr>
      </p:pic>
      <p:sp>
        <p:nvSpPr>
          <p:cNvPr id="148489"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8490" name="Picture 10"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48492"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Layout</a:t>
            </a:r>
          </a:p>
        </p:txBody>
      </p:sp>
      <p:sp>
        <p:nvSpPr>
          <p:cNvPr id="148493" name="Text Box 13"/>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IRIS Emitter Coverage</a:t>
            </a:r>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2" name="Text Box 10"/>
          <p:cNvSpPr txBox="1">
            <a:spLocks noChangeArrowheads="1"/>
          </p:cNvSpPr>
          <p:nvPr/>
        </p:nvSpPr>
        <p:spPr bwMode="auto">
          <a:xfrm>
            <a:off x="725488" y="1676400"/>
            <a:ext cx="8499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latin typeface="Arial" panose="020B0604020202020204" pitchFamily="34" charset="0"/>
              </a:rPr>
              <a:t>8ft. </a:t>
            </a:r>
            <a:r>
              <a:rPr lang="en-US" altLang="en-US" dirty="0">
                <a:latin typeface="Arial" panose="020B0604020202020204" pitchFamily="34" charset="0"/>
              </a:rPr>
              <a:t>Complete Ceiling Mount Ion Bar with Flat Cap, 2 Emitters</a:t>
            </a:r>
          </a:p>
          <a:p>
            <a:endParaRPr lang="en-US" altLang="en-US" dirty="0">
              <a:latin typeface="Arial" panose="020B0604020202020204" pitchFamily="34" charset="0"/>
            </a:endParaRPr>
          </a:p>
        </p:txBody>
      </p:sp>
      <p:pic>
        <p:nvPicPr>
          <p:cNvPr id="1464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8123238" cy="1281113"/>
          </a:xfrm>
          <a:prstGeom prst="rect">
            <a:avLst/>
          </a:prstGeom>
          <a:noFill/>
          <a:extLst>
            <a:ext uri="{909E8E84-426E-40DD-AFC4-6F175D3DCCD1}">
              <a14:hiddenFill xmlns:a14="http://schemas.microsoft.com/office/drawing/2010/main">
                <a:solidFill>
                  <a:srgbClr val="FFFFFF"/>
                </a:solidFill>
              </a14:hiddenFill>
            </a:ext>
          </a:extLst>
        </p:spPr>
      </p:pic>
      <p:pic>
        <p:nvPicPr>
          <p:cNvPr id="1464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352800"/>
            <a:ext cx="4572000" cy="2822575"/>
          </a:xfrm>
          <a:prstGeom prst="rect">
            <a:avLst/>
          </a:prstGeom>
          <a:noFill/>
          <a:extLst>
            <a:ext uri="{909E8E84-426E-40DD-AFC4-6F175D3DCCD1}">
              <a14:hiddenFill xmlns:a14="http://schemas.microsoft.com/office/drawing/2010/main">
                <a:solidFill>
                  <a:srgbClr val="FFFFFF"/>
                </a:solidFill>
              </a14:hiddenFill>
            </a:ext>
          </a:extLst>
        </p:spPr>
      </p:pic>
      <p:sp>
        <p:nvSpPr>
          <p:cNvPr id="146465" name="Text Box 33"/>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6466" name="Picture 34"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46468" name="Text Box 36"/>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Component Parts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8" name="Text Box 6"/>
          <p:cNvSpPr txBox="1">
            <a:spLocks noChangeArrowheads="1"/>
          </p:cNvSpPr>
          <p:nvPr/>
        </p:nvSpPr>
        <p:spPr bwMode="auto">
          <a:xfrm>
            <a:off x="2057400" y="1524000"/>
            <a:ext cx="54181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en-US" sz="2000" dirty="0">
                <a:latin typeface="Arial" panose="020B0604020202020204" pitchFamily="34" charset="0"/>
              </a:rPr>
              <a:t>Emitter,Tungsten, </a:t>
            </a:r>
            <a:r>
              <a:rPr lang="de-DE" altLang="en-US" sz="2000" dirty="0" smtClean="0">
                <a:latin typeface="Arial" panose="020B0604020202020204" pitchFamily="34" charset="0"/>
              </a:rPr>
              <a:t>6 in. </a:t>
            </a:r>
            <a:r>
              <a:rPr lang="de-DE" altLang="en-US" sz="2000" dirty="0">
                <a:latin typeface="Arial" panose="020B0604020202020204" pitchFamily="34" charset="0"/>
              </a:rPr>
              <a:t>long </a:t>
            </a:r>
            <a:r>
              <a:rPr lang="de-DE" altLang="en-US" sz="2000" dirty="0" smtClean="0">
                <a:latin typeface="Arial" panose="020B0604020202020204" pitchFamily="34" charset="0"/>
              </a:rPr>
              <a:t>2 in. </a:t>
            </a:r>
            <a:r>
              <a:rPr lang="de-DE" altLang="en-US" sz="2000" dirty="0">
                <a:latin typeface="Arial" panose="020B0604020202020204" pitchFamily="34" charset="0"/>
              </a:rPr>
              <a:t>flex extender</a:t>
            </a:r>
          </a:p>
        </p:txBody>
      </p:sp>
      <p:pic>
        <p:nvPicPr>
          <p:cNvPr id="17205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t="1695" b="3391"/>
          <a:stretch>
            <a:fillRect/>
          </a:stretch>
        </p:blipFill>
        <p:spPr bwMode="auto">
          <a:xfrm>
            <a:off x="3048000" y="2209800"/>
            <a:ext cx="105568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7205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09800"/>
            <a:ext cx="955675" cy="4267200"/>
          </a:xfrm>
          <a:prstGeom prst="rect">
            <a:avLst/>
          </a:prstGeom>
          <a:noFill/>
          <a:extLst>
            <a:ext uri="{909E8E84-426E-40DD-AFC4-6F175D3DCCD1}">
              <a14:hiddenFill xmlns:a14="http://schemas.microsoft.com/office/drawing/2010/main">
                <a:solidFill>
                  <a:srgbClr val="FFFFFF"/>
                </a:solidFill>
              </a14:hiddenFill>
            </a:ext>
          </a:extLst>
        </p:spPr>
      </p:pic>
      <p:sp>
        <p:nvSpPr>
          <p:cNvPr id="172052" name="Text Box 20"/>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72053" name="Picture 21"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72055" name="Text Box 23"/>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Component Parts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4" name="Text Box 8"/>
          <p:cNvSpPr txBox="1">
            <a:spLocks noChangeArrowheads="1"/>
          </p:cNvSpPr>
          <p:nvPr/>
        </p:nvSpPr>
        <p:spPr bwMode="auto">
          <a:xfrm>
            <a:off x="533400" y="14478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latin typeface="Arial" panose="020B0604020202020204" pitchFamily="34" charset="0"/>
              </a:rPr>
              <a:t>Three sensors per Zone provide feedback to Client Computer via the same serial communication line used to control IRIS Power </a:t>
            </a:r>
            <a:r>
              <a:rPr lang="en-US" altLang="en-US" sz="2000" dirty="0" smtClean="0">
                <a:latin typeface="Arial" panose="020B0604020202020204" pitchFamily="34" charset="0"/>
              </a:rPr>
              <a:t>Supply. </a:t>
            </a:r>
            <a:endParaRPr lang="en-US" altLang="en-US" sz="2000" dirty="0">
              <a:latin typeface="Arial" panose="020B0604020202020204" pitchFamily="34" charset="0"/>
            </a:endParaRPr>
          </a:p>
        </p:txBody>
      </p:sp>
      <p:pic>
        <p:nvPicPr>
          <p:cNvPr id="1679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62400"/>
            <a:ext cx="4191000" cy="2616200"/>
          </a:xfrm>
          <a:prstGeom prst="rect">
            <a:avLst/>
          </a:prstGeom>
          <a:noFill/>
          <a:extLst>
            <a:ext uri="{909E8E84-426E-40DD-AFC4-6F175D3DCCD1}">
              <a14:hiddenFill xmlns:a14="http://schemas.microsoft.com/office/drawing/2010/main">
                <a:solidFill>
                  <a:srgbClr val="FFFFFF"/>
                </a:solidFill>
              </a14:hiddenFill>
            </a:ext>
          </a:extLst>
        </p:spPr>
      </p:pic>
      <p:pic>
        <p:nvPicPr>
          <p:cNvPr id="16794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7629525" cy="1673225"/>
          </a:xfrm>
          <a:prstGeom prst="rect">
            <a:avLst/>
          </a:prstGeom>
          <a:noFill/>
          <a:extLst>
            <a:ext uri="{909E8E84-426E-40DD-AFC4-6F175D3DCCD1}">
              <a14:hiddenFill xmlns:a14="http://schemas.microsoft.com/office/drawing/2010/main">
                <a:solidFill>
                  <a:srgbClr val="FFFFFF"/>
                </a:solidFill>
              </a14:hiddenFill>
            </a:ext>
          </a:extLst>
        </p:spPr>
      </p:pic>
      <p:sp>
        <p:nvSpPr>
          <p:cNvPr id="167948" name="Text Box 12"/>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67949" name="Picture 13"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67951" name="Text Box 15"/>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Component Parts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3400425" cy="3962400"/>
          </a:xfrm>
          <a:prstGeom prst="rect">
            <a:avLst/>
          </a:prstGeom>
          <a:noFill/>
          <a:extLst>
            <a:ext uri="{909E8E84-426E-40DD-AFC4-6F175D3DCCD1}">
              <a14:hiddenFill xmlns:a14="http://schemas.microsoft.com/office/drawing/2010/main">
                <a:solidFill>
                  <a:srgbClr val="FFFFFF"/>
                </a:solidFill>
              </a14:hiddenFill>
            </a:ext>
          </a:extLst>
        </p:spPr>
      </p:pic>
      <p:pic>
        <p:nvPicPr>
          <p:cNvPr id="147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09800"/>
            <a:ext cx="1398588" cy="3886200"/>
          </a:xfrm>
          <a:prstGeom prst="rect">
            <a:avLst/>
          </a:prstGeom>
          <a:noFill/>
          <a:extLst>
            <a:ext uri="{909E8E84-426E-40DD-AFC4-6F175D3DCCD1}">
              <a14:hiddenFill xmlns:a14="http://schemas.microsoft.com/office/drawing/2010/main">
                <a:solidFill>
                  <a:srgbClr val="FFFFFF"/>
                </a:solidFill>
              </a14:hiddenFill>
            </a:ext>
          </a:extLst>
        </p:spPr>
      </p:pic>
      <p:sp>
        <p:nvSpPr>
          <p:cNvPr id="147464" name="Text Box 8"/>
          <p:cNvSpPr txBox="1">
            <a:spLocks noChangeArrowheads="1"/>
          </p:cNvSpPr>
          <p:nvPr/>
        </p:nvSpPr>
        <p:spPr bwMode="auto">
          <a:xfrm>
            <a:off x="638175" y="1371600"/>
            <a:ext cx="85058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dirty="0">
                <a:latin typeface="Arial" panose="020B0604020202020204" pitchFamily="34" charset="0"/>
              </a:rPr>
              <a:t>Hanger </a:t>
            </a:r>
            <a:r>
              <a:rPr lang="en-US" altLang="en-US" dirty="0" smtClean="0">
                <a:latin typeface="Arial" panose="020B0604020202020204" pitchFamily="34" charset="0"/>
              </a:rPr>
              <a:t>– 9 in. </a:t>
            </a:r>
            <a:r>
              <a:rPr lang="en-US" altLang="en-US" dirty="0">
                <a:latin typeface="Arial" panose="020B0604020202020204" pitchFamily="34" charset="0"/>
              </a:rPr>
              <a:t>long, with clip used to support </a:t>
            </a:r>
          </a:p>
          <a:p>
            <a:pPr algn="ctr"/>
            <a:r>
              <a:rPr lang="en-US" altLang="en-US" dirty="0">
                <a:latin typeface="Arial" panose="020B0604020202020204" pitchFamily="34" charset="0"/>
              </a:rPr>
              <a:t>IRIS Linear Bar Design</a:t>
            </a:r>
            <a:r>
              <a:rPr lang="en-US" altLang="en-US" dirty="0"/>
              <a:t> </a:t>
            </a:r>
          </a:p>
        </p:txBody>
      </p:sp>
      <p:sp>
        <p:nvSpPr>
          <p:cNvPr id="147475" name="Text Box 1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7476" name="Picture 20"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47482" name="Text Box 26"/>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Component Parts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44393"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4394" name="Picture 10"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44396"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smtClean="0">
                <a:solidFill>
                  <a:srgbClr val="0054A4"/>
                </a:solidFill>
                <a:latin typeface="Arial Black" panose="020B0A04020102020204" pitchFamily="34" charset="0"/>
              </a:rPr>
              <a:t>IRIS Installation</a:t>
            </a:r>
            <a:endParaRPr lang="en-US" altLang="en-US" sz="3600" dirty="0">
              <a:solidFill>
                <a:srgbClr val="0054A4"/>
              </a:solidFill>
              <a:latin typeface="Arial Black" panose="020B0A04020102020204" pitchFamily="34" charset="0"/>
            </a:endParaRPr>
          </a:p>
        </p:txBody>
      </p:sp>
      <p:pic>
        <p:nvPicPr>
          <p:cNvPr id="2" name="IRISInstall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57400" y="1981200"/>
            <a:ext cx="5265738" cy="394930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44392" name="Rectangle 8"/>
          <p:cNvSpPr>
            <a:spLocks noChangeArrowheads="1"/>
          </p:cNvSpPr>
          <p:nvPr/>
        </p:nvSpPr>
        <p:spPr bwMode="auto">
          <a:xfrm>
            <a:off x="685800" y="2651125"/>
            <a:ext cx="84582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defTabSz="406400">
              <a:defRPr sz="2400">
                <a:solidFill>
                  <a:schemeClr val="tx1"/>
                </a:solidFill>
                <a:latin typeface="Times New Roman" panose="02020603050405020304" pitchFamily="18" charset="0"/>
              </a:defRPr>
            </a:lvl1pPr>
            <a:lvl2pPr marL="520700" defTabSz="406400">
              <a:defRPr sz="2400">
                <a:solidFill>
                  <a:schemeClr val="tx1"/>
                </a:solidFill>
                <a:latin typeface="Times New Roman" panose="02020603050405020304" pitchFamily="18" charset="0"/>
              </a:defRPr>
            </a:lvl2pPr>
            <a:lvl3pPr defTabSz="406400">
              <a:defRPr sz="2400">
                <a:solidFill>
                  <a:schemeClr val="tx1"/>
                </a:solidFill>
                <a:latin typeface="Times New Roman" panose="02020603050405020304" pitchFamily="18" charset="0"/>
              </a:defRPr>
            </a:lvl3pPr>
            <a:lvl4pPr defTabSz="406400">
              <a:defRPr sz="2400">
                <a:solidFill>
                  <a:schemeClr val="tx1"/>
                </a:solidFill>
                <a:latin typeface="Times New Roman" panose="02020603050405020304" pitchFamily="18" charset="0"/>
              </a:defRPr>
            </a:lvl4pPr>
            <a:lvl5pPr defTabSz="406400">
              <a:defRPr sz="2400">
                <a:solidFill>
                  <a:schemeClr val="tx1"/>
                </a:solidFill>
                <a:latin typeface="Times New Roman" panose="02020603050405020304" pitchFamily="18" charset="0"/>
              </a:defRPr>
            </a:lvl5pPr>
            <a:lvl6pPr defTabSz="406400" eaLnBrk="0" fontAlgn="base" hangingPunct="0">
              <a:spcBef>
                <a:spcPct val="0"/>
              </a:spcBef>
              <a:spcAft>
                <a:spcPct val="0"/>
              </a:spcAft>
              <a:defRPr sz="2400">
                <a:solidFill>
                  <a:schemeClr val="tx1"/>
                </a:solidFill>
                <a:latin typeface="Times New Roman" panose="02020603050405020304" pitchFamily="18" charset="0"/>
              </a:defRPr>
            </a:lvl6pPr>
            <a:lvl7pPr defTabSz="406400" eaLnBrk="0" fontAlgn="base" hangingPunct="0">
              <a:spcBef>
                <a:spcPct val="0"/>
              </a:spcBef>
              <a:spcAft>
                <a:spcPct val="0"/>
              </a:spcAft>
              <a:defRPr sz="2400">
                <a:solidFill>
                  <a:schemeClr val="tx1"/>
                </a:solidFill>
                <a:latin typeface="Times New Roman" panose="02020603050405020304" pitchFamily="18" charset="0"/>
              </a:defRPr>
            </a:lvl7pPr>
            <a:lvl8pPr defTabSz="406400" eaLnBrk="0" fontAlgn="base" hangingPunct="0">
              <a:spcBef>
                <a:spcPct val="0"/>
              </a:spcBef>
              <a:spcAft>
                <a:spcPct val="0"/>
              </a:spcAft>
              <a:defRPr sz="2400">
                <a:solidFill>
                  <a:schemeClr val="tx1"/>
                </a:solidFill>
                <a:latin typeface="Times New Roman" panose="02020603050405020304" pitchFamily="18" charset="0"/>
              </a:defRPr>
            </a:lvl8pPr>
            <a:lvl9pPr defTabSz="4064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b="1" u="sng" dirty="0">
                <a:latin typeface="Arial" panose="020B0604020202020204" pitchFamily="34" charset="0"/>
              </a:rPr>
              <a:t>Emitter Capacity</a:t>
            </a:r>
            <a:r>
              <a:rPr lang="en-US" altLang="en-US" sz="2000" dirty="0">
                <a:latin typeface="Arial" panose="020B0604020202020204" pitchFamily="34" charset="0"/>
              </a:rPr>
              <a:t>:  Approximately </a:t>
            </a:r>
            <a:r>
              <a:rPr lang="en-US" altLang="en-US" sz="2000" dirty="0" smtClean="0">
                <a:latin typeface="Arial" panose="020B0604020202020204" pitchFamily="34" charset="0"/>
              </a:rPr>
              <a:t>300 </a:t>
            </a:r>
            <a:r>
              <a:rPr lang="en-US" altLang="en-US" sz="2000" dirty="0">
                <a:latin typeface="Arial" panose="020B0604020202020204" pitchFamily="34" charset="0"/>
              </a:rPr>
              <a:t>per power supply or </a:t>
            </a:r>
            <a:r>
              <a:rPr lang="en-US" altLang="en-US" sz="2000" dirty="0" smtClean="0">
                <a:latin typeface="Arial" panose="020B0604020202020204" pitchFamily="34" charset="0"/>
              </a:rPr>
              <a:t>5,000 </a:t>
            </a:r>
            <a:r>
              <a:rPr lang="en-US" altLang="en-US" sz="2000" dirty="0">
                <a:latin typeface="Arial" panose="020B0604020202020204" pitchFamily="34" charset="0"/>
              </a:rPr>
              <a:t>sq </a:t>
            </a:r>
            <a:r>
              <a:rPr lang="en-US" altLang="en-US" sz="2000" dirty="0" smtClean="0">
                <a:latin typeface="Arial" panose="020B0604020202020204" pitchFamily="34" charset="0"/>
              </a:rPr>
              <a:t>ft.</a:t>
            </a:r>
            <a:endParaRPr lang="en-US" altLang="en-US" sz="2000" dirty="0">
              <a:latin typeface="Arial" panose="020B0604020202020204" pitchFamily="34" charset="0"/>
            </a:endParaRPr>
          </a:p>
          <a:p>
            <a:pPr>
              <a:buFontTx/>
              <a:buChar char="•"/>
            </a:pPr>
            <a:endParaRPr lang="en-US" altLang="en-US" sz="2000" dirty="0">
              <a:latin typeface="Arial" panose="020B0604020202020204" pitchFamily="34" charset="0"/>
            </a:endParaRPr>
          </a:p>
          <a:p>
            <a:pPr>
              <a:buFontTx/>
              <a:buChar char="•"/>
            </a:pPr>
            <a:r>
              <a:rPr lang="en-US" altLang="en-US" sz="2000" b="1" u="sng" dirty="0">
                <a:latin typeface="Arial" panose="020B0604020202020204" pitchFamily="34" charset="0"/>
              </a:rPr>
              <a:t>Emitter Control:</a:t>
            </a:r>
            <a:r>
              <a:rPr lang="en-US" altLang="en-US" sz="2000" dirty="0">
                <a:latin typeface="Arial" panose="020B0604020202020204" pitchFamily="34" charset="0"/>
              </a:rPr>
              <a:t>  fully programmable, 0-99.9 second ionization ON </a:t>
            </a:r>
            <a:br>
              <a:rPr lang="en-US" altLang="en-US" sz="2000" dirty="0">
                <a:latin typeface="Arial" panose="020B0604020202020204" pitchFamily="34" charset="0"/>
              </a:rPr>
            </a:br>
            <a:r>
              <a:rPr lang="en-US" altLang="en-US" sz="2000" dirty="0">
                <a:latin typeface="Arial" panose="020B0604020202020204" pitchFamily="34" charset="0"/>
              </a:rPr>
              <a:t>   cycle for each polarity with selectable quiescent periods between cycles</a:t>
            </a:r>
          </a:p>
          <a:p>
            <a:pPr>
              <a:buFontTx/>
              <a:buChar char="•"/>
            </a:pPr>
            <a:endParaRPr lang="en-US" altLang="en-US" sz="2000" dirty="0">
              <a:latin typeface="Arial" panose="020B0604020202020204" pitchFamily="34" charset="0"/>
            </a:endParaRPr>
          </a:p>
          <a:p>
            <a:pPr>
              <a:buFontTx/>
              <a:buChar char="•"/>
            </a:pPr>
            <a:r>
              <a:rPr lang="en-US" altLang="en-US" sz="2000" b="1" u="sng" dirty="0">
                <a:latin typeface="Arial" panose="020B0604020202020204" pitchFamily="34" charset="0"/>
              </a:rPr>
              <a:t>Power Supply Indicators</a:t>
            </a:r>
            <a:r>
              <a:rPr lang="en-US" altLang="en-US" sz="2000" dirty="0">
                <a:latin typeface="Arial" panose="020B0604020202020204" pitchFamily="34" charset="0"/>
              </a:rPr>
              <a:t>:  power ON, alarm, positive and negative </a:t>
            </a:r>
            <a:br>
              <a:rPr lang="en-US" altLang="en-US" sz="2000" dirty="0">
                <a:latin typeface="Arial" panose="020B0604020202020204" pitchFamily="34" charset="0"/>
              </a:rPr>
            </a:br>
            <a:r>
              <a:rPr lang="en-US" altLang="en-US" sz="2000" dirty="0">
                <a:latin typeface="Arial" panose="020B0604020202020204" pitchFamily="34" charset="0"/>
              </a:rPr>
              <a:t>   voltage output and neutral delay </a:t>
            </a:r>
          </a:p>
          <a:p>
            <a:pPr>
              <a:buFontTx/>
              <a:buChar char="•"/>
            </a:pPr>
            <a:endParaRPr lang="en-US" altLang="en-US" sz="2000" dirty="0">
              <a:latin typeface="Arial" panose="020B0604020202020204" pitchFamily="34" charset="0"/>
            </a:endParaRPr>
          </a:p>
          <a:p>
            <a:pPr>
              <a:buFontTx/>
              <a:buChar char="•"/>
            </a:pPr>
            <a:r>
              <a:rPr lang="en-US" altLang="en-US" sz="2000" b="1" u="sng" dirty="0">
                <a:latin typeface="Arial" panose="020B0604020202020204" pitchFamily="34" charset="0"/>
              </a:rPr>
              <a:t>Zone Sensors:</a:t>
            </a:r>
            <a:r>
              <a:rPr lang="en-US" altLang="en-US" sz="2000" dirty="0">
                <a:latin typeface="Arial" panose="020B0604020202020204" pitchFamily="34" charset="0"/>
              </a:rPr>
              <a:t>  Independent, cylindrical detectors with BNC </a:t>
            </a:r>
            <a:br>
              <a:rPr lang="en-US" altLang="en-US" sz="2000" dirty="0">
                <a:latin typeface="Arial" panose="020B0604020202020204" pitchFamily="34" charset="0"/>
              </a:rPr>
            </a:br>
            <a:r>
              <a:rPr lang="en-US" altLang="en-US" sz="2000" dirty="0">
                <a:latin typeface="Arial" panose="020B0604020202020204" pitchFamily="34" charset="0"/>
              </a:rPr>
              <a:t>   connectors, RG58 or equivalent cabling (provided)</a:t>
            </a:r>
          </a:p>
        </p:txBody>
      </p:sp>
      <p:sp>
        <p:nvSpPr>
          <p:cNvPr id="144393"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4394" name="Picture 10"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44396"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Specifications</a:t>
            </a:r>
          </a:p>
        </p:txBody>
      </p:sp>
    </p:spTree>
    <p:extLst>
      <p:ext uri="{BB962C8B-B14F-4D97-AF65-F5344CB8AC3E}">
        <p14:creationId xmlns:p14="http://schemas.microsoft.com/office/powerpoint/2010/main" val="2827357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27332" name="Text Box 4"/>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227333" name="Picture 5"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227334" name="Text Box 6"/>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Specifications</a:t>
            </a:r>
          </a:p>
        </p:txBody>
      </p:sp>
      <p:sp>
        <p:nvSpPr>
          <p:cNvPr id="227335" name="Rectangle 7"/>
          <p:cNvSpPr>
            <a:spLocks noChangeArrowheads="1"/>
          </p:cNvSpPr>
          <p:nvPr/>
        </p:nvSpPr>
        <p:spPr bwMode="auto">
          <a:xfrm>
            <a:off x="914400" y="2757488"/>
            <a:ext cx="8001000"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dirty="0"/>
          </a:p>
          <a:p>
            <a:pPr>
              <a:buFontTx/>
              <a:buChar char="•"/>
            </a:pPr>
            <a:r>
              <a:rPr lang="en-US" altLang="en-US" sz="2000" b="1" u="sng" dirty="0">
                <a:latin typeface="Arial" panose="020B0604020202020204" pitchFamily="34" charset="0"/>
              </a:rPr>
              <a:t>Power Supply Dimensions</a:t>
            </a:r>
            <a:r>
              <a:rPr lang="en-US" altLang="en-US" sz="2000" dirty="0">
                <a:latin typeface="Arial" panose="020B0604020202020204" pitchFamily="34" charset="0"/>
              </a:rPr>
              <a:t>: 20.75cm W x 49.5cm H x 15.24cm D</a:t>
            </a:r>
          </a:p>
          <a:p>
            <a:pPr>
              <a:buFontTx/>
              <a:buChar char="•"/>
            </a:pPr>
            <a:endParaRPr lang="en-US" altLang="en-US" sz="2000" dirty="0">
              <a:latin typeface="Arial" panose="020B0604020202020204" pitchFamily="34" charset="0"/>
            </a:endParaRPr>
          </a:p>
          <a:p>
            <a:pPr>
              <a:buFontTx/>
              <a:buChar char="•"/>
            </a:pPr>
            <a:r>
              <a:rPr lang="en-US" altLang="en-US" sz="2000" b="1" u="sng" dirty="0">
                <a:latin typeface="Arial" panose="020B0604020202020204" pitchFamily="34" charset="0"/>
              </a:rPr>
              <a:t>Power Supply Weight</a:t>
            </a:r>
            <a:r>
              <a:rPr lang="en-US" altLang="en-US" sz="2000" dirty="0">
                <a:latin typeface="Arial" panose="020B0604020202020204" pitchFamily="34" charset="0"/>
              </a:rPr>
              <a:t>:  30 lbs. (11.2 kg)</a:t>
            </a:r>
          </a:p>
          <a:p>
            <a:pPr>
              <a:buFontTx/>
              <a:buChar char="•"/>
            </a:pPr>
            <a:endParaRPr lang="en-US" altLang="en-US" sz="2000" dirty="0">
              <a:latin typeface="Arial" panose="020B0604020202020204" pitchFamily="34" charset="0"/>
            </a:endParaRPr>
          </a:p>
          <a:p>
            <a:pPr>
              <a:buFontTx/>
              <a:buChar char="•"/>
            </a:pPr>
            <a:r>
              <a:rPr lang="en-US" altLang="en-US" sz="2000" b="1" u="sng" dirty="0">
                <a:latin typeface="Arial" panose="020B0604020202020204" pitchFamily="34" charset="0"/>
              </a:rPr>
              <a:t>Offset Voltage (Balance):</a:t>
            </a:r>
            <a:r>
              <a:rPr lang="en-US" altLang="en-US" sz="2000" dirty="0">
                <a:latin typeface="Arial" panose="020B0604020202020204" pitchFamily="34" charset="0"/>
              </a:rPr>
              <a:t>  &lt;±150V per ANSI/ESD S20.20 </a:t>
            </a:r>
          </a:p>
          <a:p>
            <a:pPr>
              <a:buFontTx/>
              <a:buChar char="•"/>
            </a:pPr>
            <a:endParaRPr lang="en-US" altLang="en-US" sz="2000" dirty="0">
              <a:latin typeface="Arial" panose="020B0604020202020204" pitchFamily="34" charset="0"/>
            </a:endParaRPr>
          </a:p>
          <a:p>
            <a:pPr>
              <a:buFontTx/>
              <a:buChar char="•"/>
            </a:pPr>
            <a:r>
              <a:rPr lang="en-US" altLang="en-US" sz="2000" b="1" u="sng" dirty="0">
                <a:latin typeface="Arial" panose="020B0604020202020204" pitchFamily="34" charset="0"/>
              </a:rPr>
              <a:t>Calibration:</a:t>
            </a:r>
            <a:r>
              <a:rPr lang="en-US" altLang="en-US" sz="2000" dirty="0">
                <a:latin typeface="Arial" panose="020B0604020202020204" pitchFamily="34" charset="0"/>
              </a:rPr>
              <a:t>  Semi-annual calibration recommended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Text Box 7"/>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14698" name="Rectangle 10"/>
          <p:cNvSpPr>
            <a:spLocks noChangeArrowheads="1"/>
          </p:cNvSpPr>
          <p:nvPr/>
        </p:nvSpPr>
        <p:spPr bwMode="auto">
          <a:xfrm>
            <a:off x="762000" y="2555875"/>
            <a:ext cx="81534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latin typeface="Arial" panose="020B0604020202020204" pitchFamily="34" charset="0"/>
              </a:rPr>
              <a:t>Electrostatic discharge or ESD causes damage </a:t>
            </a:r>
          </a:p>
          <a:p>
            <a:r>
              <a:rPr lang="en-US" altLang="en-US" sz="1600" dirty="0">
                <a:latin typeface="Arial" panose="020B0604020202020204" pitchFamily="34" charset="0"/>
              </a:rPr>
              <a:t>The presence of excess charge on a surface can create an electrostatic field that causes the formation of a spark (ESD), which can damage microelectronic components and give rise to electromagnetic signals that disrupt, for example, robotic equipment.</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endParaRPr lang="en-US" altLang="en-US" sz="1600" dirty="0">
              <a:latin typeface="Arial" panose="020B0604020202020204" pitchFamily="34" charset="0"/>
            </a:endParaRPr>
          </a:p>
          <a:p>
            <a:r>
              <a:rPr lang="en-US" altLang="en-US" dirty="0">
                <a:latin typeface="Arial" panose="020B0604020202020204" pitchFamily="34" charset="0"/>
              </a:rPr>
              <a:t>Electrostatic attraction or ESA that can lead to damage</a:t>
            </a:r>
          </a:p>
          <a:p>
            <a:r>
              <a:rPr lang="en-US" altLang="en-US" sz="1600" dirty="0">
                <a:latin typeface="Arial" panose="020B0604020202020204" pitchFamily="34" charset="0"/>
              </a:rPr>
              <a:t>The presence of excess charge on a surface also creates an electrostatic field that will accelerate deposition of oppositely charged particles and thus accelerate contamination. </a:t>
            </a:r>
          </a:p>
        </p:txBody>
      </p:sp>
      <p:sp>
        <p:nvSpPr>
          <p:cNvPr id="114699" name="Text Box 11"/>
          <p:cNvSpPr txBox="1">
            <a:spLocks noChangeArrowheads="1"/>
          </p:cNvSpPr>
          <p:nvPr/>
        </p:nvSpPr>
        <p:spPr bwMode="auto">
          <a:xfrm>
            <a:off x="2971800" y="1371600"/>
            <a:ext cx="2655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Arial" panose="020B0604020202020204" pitchFamily="34" charset="0"/>
              </a:rPr>
              <a:t>ESA vs. ESD</a:t>
            </a:r>
            <a:r>
              <a:rPr lang="en-US" altLang="en-US" dirty="0"/>
              <a:t> </a:t>
            </a:r>
          </a:p>
        </p:txBody>
      </p:sp>
      <p:sp>
        <p:nvSpPr>
          <p:cNvPr id="114701" name="Text Box 13"/>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14702" name="Picture 14"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14703" name="Text Box 15"/>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Why Room Ionization?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23236" name="Text Box 4"/>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223237" name="Picture 5"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223238" name="Text Box 6"/>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Specifications</a:t>
            </a:r>
          </a:p>
        </p:txBody>
      </p:sp>
      <p:sp>
        <p:nvSpPr>
          <p:cNvPr id="223240" name="Rectangle 8"/>
          <p:cNvSpPr>
            <a:spLocks noChangeArrowheads="1"/>
          </p:cNvSpPr>
          <p:nvPr/>
        </p:nvSpPr>
        <p:spPr bwMode="auto">
          <a:xfrm>
            <a:off x="838200" y="2362200"/>
            <a:ext cx="8153400" cy="228917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latinLnBrk="1" hangingPunct="1"/>
            <a:r>
              <a:rPr lang="en-US" altLang="ko-KR" sz="1800" dirty="0">
                <a:solidFill>
                  <a:srgbClr val="000000"/>
                </a:solidFill>
                <a:latin typeface="Arial" panose="020B0604020202020204" pitchFamily="34" charset="0"/>
                <a:ea typeface="Gulim" panose="020B0600000101010101" pitchFamily="34" charset="-127"/>
              </a:rPr>
              <a:t>The performance of the EMIT IRIS –Intelligent Room Ionization System is directly related to uniform airflow throughout the area being ionized. Minimum laminar airflow of 70 FPM (</a:t>
            </a:r>
            <a:r>
              <a:rPr lang="en-US" altLang="en-US" sz="1800" dirty="0">
                <a:solidFill>
                  <a:srgbClr val="000000"/>
                </a:solidFill>
                <a:latin typeface="Arial" panose="020B0604020202020204" pitchFamily="34" charset="0"/>
                <a:ea typeface="Gulim" panose="020B0600000101010101" pitchFamily="34" charset="-127"/>
              </a:rPr>
              <a:t>0.4 m/sec)</a:t>
            </a:r>
            <a:r>
              <a:rPr lang="en-US" altLang="ko-KR" sz="1800" dirty="0">
                <a:solidFill>
                  <a:srgbClr val="000000"/>
                </a:solidFill>
                <a:latin typeface="Arial" panose="020B0604020202020204" pitchFamily="34" charset="0"/>
                <a:ea typeface="Gulim" panose="020B0600000101010101" pitchFamily="34" charset="-127"/>
              </a:rPr>
              <a:t> and distance from emitter to test surface of </a:t>
            </a:r>
            <a:r>
              <a:rPr lang="en-US" altLang="ko-KR" sz="1800" dirty="0" smtClean="0">
                <a:solidFill>
                  <a:srgbClr val="000000"/>
                </a:solidFill>
                <a:latin typeface="Arial" panose="020B0604020202020204" pitchFamily="34" charset="0"/>
                <a:ea typeface="Gulim" panose="020B0600000101010101" pitchFamily="34" charset="-127"/>
              </a:rPr>
              <a:t>5 ft. </a:t>
            </a:r>
            <a:r>
              <a:rPr lang="en-US" altLang="ko-KR" sz="1800" dirty="0">
                <a:solidFill>
                  <a:srgbClr val="000000"/>
                </a:solidFill>
                <a:latin typeface="Arial" panose="020B0604020202020204" pitchFamily="34" charset="0"/>
                <a:ea typeface="Gulim" panose="020B0600000101010101" pitchFamily="34" charset="-127"/>
              </a:rPr>
              <a:t>is necessary to enable the system to meet Offset Voltage (Balance) and Voltage Decay (Discharge Times) performance specifications. In the event that minimum environment specifications cannot be met, some system modification may be required. In addition, some large objects (machines, etc.) may have a significant effect on the ionization performance in the vicinity of the </a:t>
            </a:r>
            <a:r>
              <a:rPr lang="en-US" altLang="ko-KR" sz="1800" dirty="0" smtClean="0">
                <a:solidFill>
                  <a:srgbClr val="000000"/>
                </a:solidFill>
                <a:latin typeface="Arial" panose="020B0604020202020204" pitchFamily="34" charset="0"/>
                <a:ea typeface="Gulim" panose="020B0600000101010101" pitchFamily="34" charset="-127"/>
              </a:rPr>
              <a:t>objects.</a:t>
            </a:r>
            <a:endParaRPr lang="ko-KR" altLang="en-US" sz="1800" dirty="0">
              <a:solidFill>
                <a:srgbClr val="000000"/>
              </a:solidFill>
              <a:latin typeface="Arial" panose="020B0604020202020204" pitchFamily="34" charset="0"/>
              <a:ea typeface="Gulim" panose="020B0600000101010101" pitchFamily="34" charset="-127"/>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225283" name="Text Box 3"/>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225284" name="Picture 4"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225285" name="Text Box 5"/>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Specifications</a:t>
            </a:r>
          </a:p>
        </p:txBody>
      </p:sp>
      <p:sp>
        <p:nvSpPr>
          <p:cNvPr id="225289" name="Rectangle 9"/>
          <p:cNvSpPr>
            <a:spLocks noChangeArrowheads="1"/>
          </p:cNvSpPr>
          <p:nvPr/>
        </p:nvSpPr>
        <p:spPr bwMode="auto">
          <a:xfrm>
            <a:off x="914400" y="2362200"/>
            <a:ext cx="7924800" cy="338772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latinLnBrk="1" hangingPunct="1"/>
            <a:r>
              <a:rPr lang="en-US" altLang="ko-KR" sz="1800" dirty="0">
                <a:solidFill>
                  <a:srgbClr val="000000"/>
                </a:solidFill>
                <a:latin typeface="Arial" panose="020B0604020202020204" pitchFamily="34" charset="0"/>
                <a:ea typeface="Gulim" panose="020B0600000101010101" pitchFamily="34" charset="-127"/>
              </a:rPr>
              <a:t>Upon completion of IRIS Installation, IRIS will be calibrated to the required limits of ANSI/ESD S20.20 with offset voltage of less than +/-150V, as well as predetermined decay times agreed upon by both customer and EMIT tested per ESD TR53. Any changes to the environment of the IRIS installation Scope of Work after the installation may require modifications and recalibration. This includes and is not limited to airflow changes to the environment, layout changes (including work benches and machinery). All ionizers require periodic maintenance, emitter pin cleaning, and recalibration. Associated costs are not included in the original purchase price. All testing and recalibration of the IRIS performed after installation will be quoted to the customer for parts and labor separately from the initial Quotation and Purchase Order.</a:t>
            </a:r>
            <a:endParaRPr lang="ko-KR" altLang="en-US" sz="1800">
              <a:solidFill>
                <a:srgbClr val="000000"/>
              </a:solidFill>
              <a:latin typeface="Arial" panose="020B0604020202020204" pitchFamily="34" charset="0"/>
              <a:ea typeface="Gulim" panose="020B0600000101010101" pitchFamily="34"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92" name="Text Box 52"/>
          <p:cNvSpPr txBox="1">
            <a:spLocks noChangeArrowheads="1"/>
          </p:cNvSpPr>
          <p:nvPr/>
        </p:nvSpPr>
        <p:spPr bwMode="auto">
          <a:xfrm>
            <a:off x="2133600" y="4800600"/>
            <a:ext cx="5257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400" dirty="0">
                <a:latin typeface="Arial" panose="020B0604020202020204" pitchFamily="34" charset="0"/>
              </a:rPr>
              <a:t>HV Serial connections with internal </a:t>
            </a:r>
            <a:r>
              <a:rPr lang="en-US" altLang="en-US" sz="1400" dirty="0" smtClean="0">
                <a:latin typeface="Arial" panose="020B0604020202020204" pitchFamily="34" charset="0"/>
              </a:rPr>
              <a:t>wiring</a:t>
            </a:r>
          </a:p>
          <a:p>
            <a:pPr>
              <a:buFontTx/>
              <a:buChar char="•"/>
            </a:pPr>
            <a:r>
              <a:rPr lang="en-US" altLang="en-US" sz="1400" dirty="0" smtClean="0">
                <a:latin typeface="Arial" panose="020B0604020202020204" pitchFamily="34" charset="0"/>
              </a:rPr>
              <a:t>Sensor </a:t>
            </a:r>
            <a:r>
              <a:rPr lang="en-US" altLang="en-US" sz="1400" dirty="0">
                <a:latin typeface="Arial" panose="020B0604020202020204" pitchFamily="34" charset="0"/>
              </a:rPr>
              <a:t>cables run independently to sensor locations </a:t>
            </a:r>
          </a:p>
          <a:p>
            <a:pPr>
              <a:buFontTx/>
              <a:buChar char="•"/>
            </a:pPr>
            <a:r>
              <a:rPr lang="en-US" altLang="en-US" sz="1400" dirty="0" smtClean="0">
                <a:latin typeface="Arial" panose="020B0604020202020204" pitchFamily="34" charset="0"/>
              </a:rPr>
              <a:t>Ceiling </a:t>
            </a:r>
            <a:r>
              <a:rPr lang="en-US" altLang="en-US" sz="1400" dirty="0">
                <a:latin typeface="Arial" panose="020B0604020202020204" pitchFamily="34" charset="0"/>
              </a:rPr>
              <a:t>clip connectors – no tools or adhesive used</a:t>
            </a:r>
          </a:p>
          <a:p>
            <a:pPr>
              <a:buFontTx/>
              <a:buChar char="•"/>
            </a:pPr>
            <a:r>
              <a:rPr lang="en-US" altLang="en-US" sz="1400" dirty="0" smtClean="0">
                <a:latin typeface="Arial" panose="020B0604020202020204" pitchFamily="34" charset="0"/>
              </a:rPr>
              <a:t>Easy </a:t>
            </a:r>
            <a:r>
              <a:rPr lang="en-US" altLang="en-US" sz="1400" dirty="0">
                <a:latin typeface="Arial" panose="020B0604020202020204" pitchFamily="34" charset="0"/>
              </a:rPr>
              <a:t>reconfiguration for remodel or layout changes</a:t>
            </a:r>
          </a:p>
          <a:p>
            <a:pPr>
              <a:buFontTx/>
              <a:buChar char="•"/>
            </a:pPr>
            <a:r>
              <a:rPr lang="en-US" altLang="en-US" sz="1400" dirty="0" smtClean="0">
                <a:latin typeface="Arial" panose="020B0604020202020204" pitchFamily="34" charset="0"/>
              </a:rPr>
              <a:t>Layout </a:t>
            </a:r>
            <a:r>
              <a:rPr lang="en-US" altLang="en-US" sz="1400" dirty="0">
                <a:latin typeface="Arial" panose="020B0604020202020204" pitchFamily="34" charset="0"/>
              </a:rPr>
              <a:t>flexibility for optimal ion positioning with FFU </a:t>
            </a:r>
            <a:endParaRPr lang="en-US" altLang="en-US" sz="1400" dirty="0"/>
          </a:p>
        </p:txBody>
      </p:sp>
      <p:sp>
        <p:nvSpPr>
          <p:cNvPr id="138295" name="Text Box 55"/>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38296" name="Picture 56"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38298" name="Text Box 58"/>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Specifications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019419"/>
            <a:ext cx="6705600" cy="36294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6" name="Rectangle 6"/>
          <p:cNvSpPr>
            <a:spLocks noChangeArrowheads="1"/>
          </p:cNvSpPr>
          <p:nvPr/>
        </p:nvSpPr>
        <p:spPr bwMode="auto">
          <a:xfrm>
            <a:off x="381000" y="19050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defTabSz="228600">
              <a:defRPr sz="2400">
                <a:solidFill>
                  <a:schemeClr val="tx1"/>
                </a:solidFill>
                <a:latin typeface="Times New Roman" panose="02020603050405020304" pitchFamily="18" charset="0"/>
              </a:defRPr>
            </a:lvl1pPr>
            <a:lvl2pPr defTabSz="228600">
              <a:defRPr sz="2400">
                <a:solidFill>
                  <a:schemeClr val="tx1"/>
                </a:solidFill>
                <a:latin typeface="Times New Roman" panose="02020603050405020304" pitchFamily="18" charset="0"/>
              </a:defRPr>
            </a:lvl2pPr>
            <a:lvl3pPr defTabSz="228600">
              <a:defRPr sz="2400">
                <a:solidFill>
                  <a:schemeClr val="tx1"/>
                </a:solidFill>
                <a:latin typeface="Times New Roman" panose="02020603050405020304" pitchFamily="18" charset="0"/>
              </a:defRPr>
            </a:lvl3pPr>
            <a:lvl4pPr defTabSz="228600">
              <a:defRPr sz="2400">
                <a:solidFill>
                  <a:schemeClr val="tx1"/>
                </a:solidFill>
                <a:latin typeface="Times New Roman" panose="02020603050405020304" pitchFamily="18" charset="0"/>
              </a:defRPr>
            </a:lvl4pPr>
            <a:lvl5pPr defTabSz="228600">
              <a:defRPr sz="2400">
                <a:solidFill>
                  <a:schemeClr val="tx1"/>
                </a:solidFill>
                <a:latin typeface="Times New Roman" panose="02020603050405020304" pitchFamily="18" charset="0"/>
              </a:defRPr>
            </a:lvl5pPr>
            <a:lvl6pPr defTabSz="228600" eaLnBrk="0" fontAlgn="base" hangingPunct="0">
              <a:spcBef>
                <a:spcPct val="0"/>
              </a:spcBef>
              <a:spcAft>
                <a:spcPct val="0"/>
              </a:spcAft>
              <a:defRPr sz="2400">
                <a:solidFill>
                  <a:schemeClr val="tx1"/>
                </a:solidFill>
                <a:latin typeface="Times New Roman" panose="02020603050405020304" pitchFamily="18" charset="0"/>
              </a:defRPr>
            </a:lvl6pPr>
            <a:lvl7pPr defTabSz="228600" eaLnBrk="0" fontAlgn="base" hangingPunct="0">
              <a:spcBef>
                <a:spcPct val="0"/>
              </a:spcBef>
              <a:spcAft>
                <a:spcPct val="0"/>
              </a:spcAft>
              <a:defRPr sz="2400">
                <a:solidFill>
                  <a:schemeClr val="tx1"/>
                </a:solidFill>
                <a:latin typeface="Times New Roman" panose="02020603050405020304" pitchFamily="18" charset="0"/>
              </a:defRPr>
            </a:lvl7pPr>
            <a:lvl8pPr defTabSz="228600" eaLnBrk="0" fontAlgn="base" hangingPunct="0">
              <a:spcBef>
                <a:spcPct val="0"/>
              </a:spcBef>
              <a:spcAft>
                <a:spcPct val="0"/>
              </a:spcAft>
              <a:defRPr sz="2400">
                <a:solidFill>
                  <a:schemeClr val="tx1"/>
                </a:solidFill>
                <a:latin typeface="Times New Roman" panose="02020603050405020304" pitchFamily="18" charset="0"/>
              </a:defRPr>
            </a:lvl8pPr>
            <a:lvl9pPr defTabSz="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dirty="0">
              <a:latin typeface="Arial" panose="020B0604020202020204" pitchFamily="34" charset="0"/>
            </a:endParaRPr>
          </a:p>
        </p:txBody>
      </p:sp>
      <p:sp>
        <p:nvSpPr>
          <p:cNvPr id="179209" name="Text Box 9"/>
          <p:cNvSpPr txBox="1">
            <a:spLocks noChangeArrowheads="1"/>
          </p:cNvSpPr>
          <p:nvPr/>
        </p:nvSpPr>
        <p:spPr bwMode="auto">
          <a:xfrm>
            <a:off x="762000" y="2689225"/>
            <a:ext cx="830580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defTabSz="228600">
              <a:defRPr sz="2400">
                <a:solidFill>
                  <a:schemeClr val="tx1"/>
                </a:solidFill>
                <a:latin typeface="Times New Roman" panose="02020603050405020304" pitchFamily="18" charset="0"/>
              </a:defRPr>
            </a:lvl1pPr>
            <a:lvl2pPr defTabSz="228600">
              <a:defRPr sz="2400">
                <a:solidFill>
                  <a:schemeClr val="tx1"/>
                </a:solidFill>
                <a:latin typeface="Times New Roman" panose="02020603050405020304" pitchFamily="18" charset="0"/>
              </a:defRPr>
            </a:lvl2pPr>
            <a:lvl3pPr defTabSz="228600">
              <a:defRPr sz="2400">
                <a:solidFill>
                  <a:schemeClr val="tx1"/>
                </a:solidFill>
                <a:latin typeface="Times New Roman" panose="02020603050405020304" pitchFamily="18" charset="0"/>
              </a:defRPr>
            </a:lvl3pPr>
            <a:lvl4pPr defTabSz="228600">
              <a:defRPr sz="2400">
                <a:solidFill>
                  <a:schemeClr val="tx1"/>
                </a:solidFill>
                <a:latin typeface="Times New Roman" panose="02020603050405020304" pitchFamily="18" charset="0"/>
              </a:defRPr>
            </a:lvl4pPr>
            <a:lvl5pPr defTabSz="228600">
              <a:defRPr sz="2400">
                <a:solidFill>
                  <a:schemeClr val="tx1"/>
                </a:solidFill>
                <a:latin typeface="Times New Roman" panose="02020603050405020304" pitchFamily="18" charset="0"/>
              </a:defRPr>
            </a:lvl5pPr>
            <a:lvl6pPr defTabSz="228600" eaLnBrk="0" fontAlgn="base" hangingPunct="0">
              <a:spcBef>
                <a:spcPct val="0"/>
              </a:spcBef>
              <a:spcAft>
                <a:spcPct val="0"/>
              </a:spcAft>
              <a:defRPr sz="2400">
                <a:solidFill>
                  <a:schemeClr val="tx1"/>
                </a:solidFill>
                <a:latin typeface="Times New Roman" panose="02020603050405020304" pitchFamily="18" charset="0"/>
              </a:defRPr>
            </a:lvl6pPr>
            <a:lvl7pPr defTabSz="228600" eaLnBrk="0" fontAlgn="base" hangingPunct="0">
              <a:spcBef>
                <a:spcPct val="0"/>
              </a:spcBef>
              <a:spcAft>
                <a:spcPct val="0"/>
              </a:spcAft>
              <a:defRPr sz="2400">
                <a:solidFill>
                  <a:schemeClr val="tx1"/>
                </a:solidFill>
                <a:latin typeface="Times New Roman" panose="02020603050405020304" pitchFamily="18" charset="0"/>
              </a:defRPr>
            </a:lvl7pPr>
            <a:lvl8pPr defTabSz="228600" eaLnBrk="0" fontAlgn="base" hangingPunct="0">
              <a:spcBef>
                <a:spcPct val="0"/>
              </a:spcBef>
              <a:spcAft>
                <a:spcPct val="0"/>
              </a:spcAft>
              <a:defRPr sz="2400">
                <a:solidFill>
                  <a:schemeClr val="tx1"/>
                </a:solidFill>
                <a:latin typeface="Times New Roman" panose="02020603050405020304" pitchFamily="18" charset="0"/>
              </a:defRPr>
            </a:lvl8pPr>
            <a:lvl9pPr defTabSz="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600" dirty="0">
                <a:latin typeface="Arial" panose="020B0604020202020204" pitchFamily="34" charset="0"/>
              </a:rPr>
              <a:t>The area around the charged plate monitor should be cleared for a horizontal distance </a:t>
            </a:r>
            <a:br>
              <a:rPr lang="en-US" altLang="en-US" sz="1600" dirty="0">
                <a:latin typeface="Arial" panose="020B0604020202020204" pitchFamily="34" charset="0"/>
              </a:rPr>
            </a:br>
            <a:r>
              <a:rPr lang="en-US" altLang="en-US" sz="1600" dirty="0">
                <a:latin typeface="Arial" panose="020B0604020202020204" pitchFamily="34" charset="0"/>
              </a:rPr>
              <a:t>    of 5 </a:t>
            </a:r>
            <a:r>
              <a:rPr lang="en-US" altLang="en-US" sz="1600" dirty="0" smtClean="0">
                <a:latin typeface="Arial" panose="020B0604020202020204" pitchFamily="34" charset="0"/>
              </a:rPr>
              <a:t>ft. </a:t>
            </a:r>
            <a:r>
              <a:rPr lang="en-US" altLang="en-US" sz="1600" dirty="0">
                <a:latin typeface="Arial" panose="020B0604020202020204" pitchFamily="34" charset="0"/>
              </a:rPr>
              <a:t>in all directions. The ionization system should be operated for a minimum of 30 </a:t>
            </a:r>
            <a:br>
              <a:rPr lang="en-US" altLang="en-US" sz="1600" dirty="0">
                <a:latin typeface="Arial" panose="020B0604020202020204" pitchFamily="34" charset="0"/>
              </a:rPr>
            </a:br>
            <a:r>
              <a:rPr lang="en-US" altLang="en-US" sz="1600" dirty="0">
                <a:latin typeface="Arial" panose="020B0604020202020204" pitchFamily="34" charset="0"/>
              </a:rPr>
              <a:t>    minutes to stabilize conditions in the test area.</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During the test, the test technician should be grounded and stand outside the </a:t>
            </a:r>
            <a:r>
              <a:rPr lang="en-US" altLang="en-US" sz="1600" dirty="0" smtClean="0">
                <a:latin typeface="Arial" panose="020B0604020202020204" pitchFamily="34" charset="0"/>
              </a:rPr>
              <a:t>5 ft. </a:t>
            </a: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    cleared area.</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Discharge Time from a 1,000 volt initial voltage to a 100 volt final voltage shall be </a:t>
            </a:r>
            <a:br>
              <a:rPr lang="en-US" altLang="en-US" sz="1600" dirty="0">
                <a:latin typeface="Arial" panose="020B0604020202020204" pitchFamily="34" charset="0"/>
              </a:rPr>
            </a:br>
            <a:r>
              <a:rPr lang="en-US" altLang="en-US" sz="1600" dirty="0">
                <a:latin typeface="Arial" panose="020B0604020202020204" pitchFamily="34" charset="0"/>
              </a:rPr>
              <a:t>    measured for both positive (+) and negative (-) polarities.</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The air velocity at the test location should be recorded</a:t>
            </a:r>
          </a:p>
          <a:p>
            <a:endParaRPr lang="en-US" altLang="en-US" sz="1600" dirty="0">
              <a:latin typeface="Arial" panose="020B0604020202020204" pitchFamily="34" charset="0"/>
            </a:endParaRPr>
          </a:p>
        </p:txBody>
      </p:sp>
      <p:sp>
        <p:nvSpPr>
          <p:cNvPr id="179210" name="Text Box 10"/>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79211" name="Picture 11"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79213" name="Text Box 13"/>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Test Method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0" name="Rectangle 6"/>
          <p:cNvSpPr>
            <a:spLocks noChangeArrowheads="1"/>
          </p:cNvSpPr>
          <p:nvPr/>
        </p:nvSpPr>
        <p:spPr bwMode="auto">
          <a:xfrm>
            <a:off x="381000" y="19050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defTabSz="228600">
              <a:defRPr sz="2400">
                <a:solidFill>
                  <a:schemeClr val="tx1"/>
                </a:solidFill>
                <a:latin typeface="Times New Roman" panose="02020603050405020304" pitchFamily="18" charset="0"/>
              </a:defRPr>
            </a:lvl1pPr>
            <a:lvl2pPr defTabSz="228600">
              <a:defRPr sz="2400">
                <a:solidFill>
                  <a:schemeClr val="tx1"/>
                </a:solidFill>
                <a:latin typeface="Times New Roman" panose="02020603050405020304" pitchFamily="18" charset="0"/>
              </a:defRPr>
            </a:lvl2pPr>
            <a:lvl3pPr defTabSz="228600">
              <a:defRPr sz="2400">
                <a:solidFill>
                  <a:schemeClr val="tx1"/>
                </a:solidFill>
                <a:latin typeface="Times New Roman" panose="02020603050405020304" pitchFamily="18" charset="0"/>
              </a:defRPr>
            </a:lvl3pPr>
            <a:lvl4pPr defTabSz="228600">
              <a:defRPr sz="2400">
                <a:solidFill>
                  <a:schemeClr val="tx1"/>
                </a:solidFill>
                <a:latin typeface="Times New Roman" panose="02020603050405020304" pitchFamily="18" charset="0"/>
              </a:defRPr>
            </a:lvl4pPr>
            <a:lvl5pPr defTabSz="228600">
              <a:defRPr sz="2400">
                <a:solidFill>
                  <a:schemeClr val="tx1"/>
                </a:solidFill>
                <a:latin typeface="Times New Roman" panose="02020603050405020304" pitchFamily="18" charset="0"/>
              </a:defRPr>
            </a:lvl5pPr>
            <a:lvl6pPr defTabSz="228600" eaLnBrk="0" fontAlgn="base" hangingPunct="0">
              <a:spcBef>
                <a:spcPct val="0"/>
              </a:spcBef>
              <a:spcAft>
                <a:spcPct val="0"/>
              </a:spcAft>
              <a:defRPr sz="2400">
                <a:solidFill>
                  <a:schemeClr val="tx1"/>
                </a:solidFill>
                <a:latin typeface="Times New Roman" panose="02020603050405020304" pitchFamily="18" charset="0"/>
              </a:defRPr>
            </a:lvl6pPr>
            <a:lvl7pPr defTabSz="228600" eaLnBrk="0" fontAlgn="base" hangingPunct="0">
              <a:spcBef>
                <a:spcPct val="0"/>
              </a:spcBef>
              <a:spcAft>
                <a:spcPct val="0"/>
              </a:spcAft>
              <a:defRPr sz="2400">
                <a:solidFill>
                  <a:schemeClr val="tx1"/>
                </a:solidFill>
                <a:latin typeface="Times New Roman" panose="02020603050405020304" pitchFamily="18" charset="0"/>
              </a:defRPr>
            </a:lvl7pPr>
            <a:lvl8pPr defTabSz="228600" eaLnBrk="0" fontAlgn="base" hangingPunct="0">
              <a:spcBef>
                <a:spcPct val="0"/>
              </a:spcBef>
              <a:spcAft>
                <a:spcPct val="0"/>
              </a:spcAft>
              <a:defRPr sz="2400">
                <a:solidFill>
                  <a:schemeClr val="tx1"/>
                </a:solidFill>
                <a:latin typeface="Times New Roman" panose="02020603050405020304" pitchFamily="18" charset="0"/>
              </a:defRPr>
            </a:lvl8pPr>
            <a:lvl9pPr defTabSz="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dirty="0">
              <a:latin typeface="Arial" panose="020B0604020202020204" pitchFamily="34" charset="0"/>
            </a:endParaRPr>
          </a:p>
        </p:txBody>
      </p:sp>
      <p:sp>
        <p:nvSpPr>
          <p:cNvPr id="180231" name="Text Box 7"/>
          <p:cNvSpPr txBox="1">
            <a:spLocks noChangeArrowheads="1"/>
          </p:cNvSpPr>
          <p:nvPr/>
        </p:nvSpPr>
        <p:spPr bwMode="auto">
          <a:xfrm>
            <a:off x="0" y="2260600"/>
            <a:ext cx="91440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14400" indent="-165100">
              <a:tabLst>
                <a:tab pos="457200" algn="l"/>
              </a:tabLst>
              <a:defRPr sz="2400">
                <a:solidFill>
                  <a:schemeClr val="tx1"/>
                </a:solidFill>
                <a:latin typeface="Times New Roman" panose="02020603050405020304" pitchFamily="18" charset="0"/>
              </a:defRPr>
            </a:lvl1pPr>
            <a:lvl2pPr marL="1028700">
              <a:tabLst>
                <a:tab pos="457200" algn="l"/>
              </a:tabLst>
              <a:defRPr sz="2400">
                <a:solidFill>
                  <a:schemeClr val="tx1"/>
                </a:solidFill>
                <a:latin typeface="Times New Roman" panose="02020603050405020304" pitchFamily="18" charset="0"/>
              </a:defRPr>
            </a:lvl2pPr>
            <a:lvl3pPr marL="1143000">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New Roman" panose="02020603050405020304" pitchFamily="18" charset="0"/>
              </a:defRPr>
            </a:lvl9pPr>
          </a:lstStyle>
          <a:p>
            <a:pPr>
              <a:buFontTx/>
              <a:buChar char="•"/>
            </a:pPr>
            <a:r>
              <a:rPr lang="en-US" altLang="en-US" sz="1600" dirty="0">
                <a:latin typeface="Arial" panose="020B0604020202020204" pitchFamily="34" charset="0"/>
              </a:rPr>
              <a:t>Measurements should be taken with the charged plate monitor at a distance of 5 </a:t>
            </a:r>
            <a:r>
              <a:rPr lang="en-US" altLang="en-US" sz="1600" dirty="0" smtClean="0">
                <a:latin typeface="Arial" panose="020B0604020202020204" pitchFamily="34" charset="0"/>
              </a:rPr>
              <a:t>ft. </a:t>
            </a:r>
            <a:r>
              <a:rPr lang="en-US" altLang="en-US" sz="1600" dirty="0">
                <a:latin typeface="Arial" panose="020B0604020202020204" pitchFamily="34" charset="0"/>
              </a:rPr>
              <a:t>from the ionizer under test. Since installed ionizer heights may vary, a consistent measurement height should be selected for the evaluation of different systems. This height and the ionizer mounting height shall be recorded in the test </a:t>
            </a:r>
            <a:r>
              <a:rPr lang="en-US" altLang="en-US" sz="1600" dirty="0" smtClean="0">
                <a:latin typeface="Arial" panose="020B0604020202020204" pitchFamily="34" charset="0"/>
              </a:rPr>
              <a:t>results.</a:t>
            </a:r>
            <a:endParaRPr lang="en-US" altLang="en-US" sz="1600" dirty="0">
              <a:latin typeface="Arial" panose="020B0604020202020204" pitchFamily="34" charset="0"/>
            </a:endParaRP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The minimum number of test locations is 3 Per ANSI/ESD </a:t>
            </a:r>
            <a:r>
              <a:rPr lang="en-US" altLang="en-US" sz="1600" dirty="0" smtClean="0">
                <a:latin typeface="Arial" panose="020B0604020202020204" pitchFamily="34" charset="0"/>
              </a:rPr>
              <a:t>STM3.1.</a:t>
            </a:r>
            <a:endParaRPr lang="en-US" altLang="en-US" sz="1600" dirty="0">
              <a:latin typeface="Arial" panose="020B0604020202020204" pitchFamily="34" charset="0"/>
            </a:endParaRP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Discharge Time from a 1,000 volt initial voltage to a 100 volt final voltage shall be measured for both positive (+) and negative (-) polarities should be measured at each test point. </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Offset voltage as described in 6(b) and 6(e) should be determined at each test location. </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Offset voltage shall be measured after a period of at least 1 minute to allow the reading to stabilize (5 minutes maximum).</a:t>
            </a:r>
          </a:p>
        </p:txBody>
      </p:sp>
      <p:sp>
        <p:nvSpPr>
          <p:cNvPr id="180232" name="Text Box 8"/>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80233" name="Picture 9"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80235" name="Text Box 11"/>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Test Method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Text Box 6"/>
          <p:cNvSpPr txBox="1">
            <a:spLocks noChangeArrowheads="1"/>
          </p:cNvSpPr>
          <p:nvPr/>
        </p:nvSpPr>
        <p:spPr bwMode="auto">
          <a:xfrm>
            <a:off x="762000" y="2428875"/>
            <a:ext cx="83058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dirty="0">
                <a:latin typeface="Arial" panose="020B0604020202020204" pitchFamily="34" charset="0"/>
              </a:rPr>
              <a:t>IRIS Client / Power Supply Communication</a:t>
            </a: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IRIS power supplies are controlled via a serial communication line hard wired to an IRIS client computer</a:t>
            </a:r>
            <a:r>
              <a:rPr lang="en-US" altLang="en-US" sz="1600" dirty="0">
                <a:effectLst>
                  <a:outerShdw blurRad="38100" dist="38100" dir="2700000" algn="tl">
                    <a:srgbClr val="C0C0C0"/>
                  </a:outerShdw>
                </a:effectLst>
                <a:latin typeface="Arial" panose="020B0604020202020204" pitchFamily="34" charset="0"/>
              </a:rPr>
              <a:t>. </a:t>
            </a:r>
            <a:r>
              <a:rPr lang="en-US" altLang="en-US" sz="1600" dirty="0">
                <a:latin typeface="Arial" panose="020B0604020202020204" pitchFamily="34" charset="0"/>
              </a:rPr>
              <a:t>The client computer switches the power supply between three states (Positive / Negative / No Power).</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The duration of each power state is adjusted manually via the IRIS Client while monitoring the work environment with a Charge Plate Monitor until the desired conditions are achieved. This process is called ‘Calibration’. The duration of each power state is recorded and saved during calibration. These values are then used by the client computer to control the power supply during production.</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Each power supply has three sensors which provide feedback to Client Computer via the same serial communication line used to control power states.</a:t>
            </a:r>
            <a:endParaRPr lang="en-US" altLang="en-US" sz="2000" dirty="0">
              <a:solidFill>
                <a:srgbClr val="000000"/>
              </a:solidFill>
              <a:latin typeface="Arial" panose="020B0604020202020204" pitchFamily="34" charset="0"/>
            </a:endParaRPr>
          </a:p>
        </p:txBody>
      </p:sp>
      <p:sp>
        <p:nvSpPr>
          <p:cNvPr id="118791" name="Text Box 7"/>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18792" name="Picture 8"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18794" name="Text Box 10"/>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18795" name="Text Box 11"/>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Overview</a:t>
            </a:r>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0" name="Text Box 6"/>
          <p:cNvSpPr txBox="1">
            <a:spLocks noChangeArrowheads="1"/>
          </p:cNvSpPr>
          <p:nvPr/>
        </p:nvSpPr>
        <p:spPr bwMode="auto">
          <a:xfrm>
            <a:off x="762000" y="2324100"/>
            <a:ext cx="82296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defTabSz="114300">
              <a:tabLst>
                <a:tab pos="292100" algn="l"/>
              </a:tabLst>
              <a:defRPr sz="2400">
                <a:solidFill>
                  <a:schemeClr val="tx1"/>
                </a:solidFill>
                <a:latin typeface="Times New Roman" panose="02020603050405020304" pitchFamily="18" charset="0"/>
              </a:defRPr>
            </a:lvl1pPr>
            <a:lvl2pPr defTabSz="114300">
              <a:tabLst>
                <a:tab pos="292100" algn="l"/>
              </a:tabLst>
              <a:defRPr sz="2400">
                <a:solidFill>
                  <a:schemeClr val="tx1"/>
                </a:solidFill>
                <a:latin typeface="Times New Roman" panose="02020603050405020304" pitchFamily="18" charset="0"/>
              </a:defRPr>
            </a:lvl2pPr>
            <a:lvl3pPr defTabSz="114300">
              <a:tabLst>
                <a:tab pos="292100" algn="l"/>
              </a:tabLst>
              <a:defRPr sz="2400">
                <a:solidFill>
                  <a:schemeClr val="tx1"/>
                </a:solidFill>
                <a:latin typeface="Times New Roman" panose="02020603050405020304" pitchFamily="18" charset="0"/>
              </a:defRPr>
            </a:lvl3pPr>
            <a:lvl4pPr defTabSz="114300">
              <a:tabLst>
                <a:tab pos="292100" algn="l"/>
              </a:tabLst>
              <a:defRPr sz="2400">
                <a:solidFill>
                  <a:schemeClr val="tx1"/>
                </a:solidFill>
                <a:latin typeface="Times New Roman" panose="02020603050405020304" pitchFamily="18" charset="0"/>
              </a:defRPr>
            </a:lvl4pPr>
            <a:lvl5pPr defTabSz="114300">
              <a:tabLst>
                <a:tab pos="292100" algn="l"/>
              </a:tabLst>
              <a:defRPr sz="2400">
                <a:solidFill>
                  <a:schemeClr val="tx1"/>
                </a:solidFill>
                <a:latin typeface="Times New Roman" panose="02020603050405020304" pitchFamily="18" charset="0"/>
              </a:defRPr>
            </a:lvl5pPr>
            <a:lvl6pPr defTabSz="114300" eaLnBrk="0" fontAlgn="base" hangingPunct="0">
              <a:spcBef>
                <a:spcPct val="0"/>
              </a:spcBef>
              <a:spcAft>
                <a:spcPct val="0"/>
              </a:spcAft>
              <a:tabLst>
                <a:tab pos="292100" algn="l"/>
              </a:tabLst>
              <a:defRPr sz="2400">
                <a:solidFill>
                  <a:schemeClr val="tx1"/>
                </a:solidFill>
                <a:latin typeface="Times New Roman" panose="02020603050405020304" pitchFamily="18" charset="0"/>
              </a:defRPr>
            </a:lvl6pPr>
            <a:lvl7pPr defTabSz="114300" eaLnBrk="0" fontAlgn="base" hangingPunct="0">
              <a:spcBef>
                <a:spcPct val="0"/>
              </a:spcBef>
              <a:spcAft>
                <a:spcPct val="0"/>
              </a:spcAft>
              <a:tabLst>
                <a:tab pos="292100" algn="l"/>
              </a:tabLst>
              <a:defRPr sz="2400">
                <a:solidFill>
                  <a:schemeClr val="tx1"/>
                </a:solidFill>
                <a:latin typeface="Times New Roman" panose="02020603050405020304" pitchFamily="18" charset="0"/>
              </a:defRPr>
            </a:lvl7pPr>
            <a:lvl8pPr defTabSz="114300" eaLnBrk="0" fontAlgn="base" hangingPunct="0">
              <a:spcBef>
                <a:spcPct val="0"/>
              </a:spcBef>
              <a:spcAft>
                <a:spcPct val="0"/>
              </a:spcAft>
              <a:tabLst>
                <a:tab pos="292100" algn="l"/>
              </a:tabLst>
              <a:defRPr sz="2400">
                <a:solidFill>
                  <a:schemeClr val="tx1"/>
                </a:solidFill>
                <a:latin typeface="Times New Roman" panose="02020603050405020304" pitchFamily="18" charset="0"/>
              </a:defRPr>
            </a:lvl8pPr>
            <a:lvl9pPr defTabSz="114300" eaLnBrk="0" fontAlgn="base" hangingPunct="0">
              <a:spcBef>
                <a:spcPct val="0"/>
              </a:spcBef>
              <a:spcAft>
                <a:spcPct val="0"/>
              </a:spcAft>
              <a:tabLst>
                <a:tab pos="292100" algn="l"/>
              </a:tabLst>
              <a:defRPr sz="2400">
                <a:solidFill>
                  <a:schemeClr val="tx1"/>
                </a:solidFill>
                <a:latin typeface="Times New Roman" panose="02020603050405020304" pitchFamily="18" charset="0"/>
              </a:defRPr>
            </a:lvl9pPr>
          </a:lstStyle>
          <a:p>
            <a:r>
              <a:rPr lang="en-US" altLang="en-US" sz="1600" b="1" dirty="0">
                <a:solidFill>
                  <a:srgbClr val="000000"/>
                </a:solidFill>
                <a:effectLst>
                  <a:outerShdw blurRad="38100" dist="38100" dir="2700000" algn="tl">
                    <a:srgbClr val="C0C0C0"/>
                  </a:outerShdw>
                </a:effectLst>
                <a:latin typeface="Arial" panose="020B0604020202020204" pitchFamily="34" charset="0"/>
              </a:rPr>
              <a:t>IRIS Client / IRIS Server Communication</a:t>
            </a:r>
          </a:p>
          <a:p>
            <a:endParaRPr lang="en-US" altLang="en-US" sz="1600" dirty="0">
              <a:solidFill>
                <a:srgbClr val="000000"/>
              </a:solidFill>
              <a:effectLst>
                <a:outerShdw blurRad="38100" dist="38100" dir="2700000" algn="tl">
                  <a:srgbClr val="C0C0C0"/>
                </a:outerShdw>
              </a:effectLst>
              <a:latin typeface="Arial" panose="020B0604020202020204" pitchFamily="34" charset="0"/>
            </a:endParaRPr>
          </a:p>
          <a:p>
            <a:pPr>
              <a:buFontTx/>
              <a:buChar char="•"/>
            </a:pPr>
            <a:r>
              <a:rPr lang="en-US" altLang="en-US" sz="1400" dirty="0">
                <a:solidFill>
                  <a:srgbClr val="000000"/>
                </a:solidFill>
                <a:latin typeface="Arial" panose="020B0604020202020204" pitchFamily="34" charset="0"/>
              </a:rPr>
              <a:t>The IRIS System uses a single ‘Server’ computer to monitor the status of all IRIS Client Computers and their power supplies or 'Zones'.  All Client / Server communication takes place over a local area network (LAN).  There are three types of communication between the IRIS Server and Clients.  </a:t>
            </a:r>
          </a:p>
          <a:p>
            <a:endParaRPr lang="en-US" altLang="en-US" sz="1400" dirty="0">
              <a:solidFill>
                <a:srgbClr val="000000"/>
              </a:solidFill>
              <a:latin typeface="Arial" panose="020B0604020202020204" pitchFamily="34" charset="0"/>
            </a:endParaRPr>
          </a:p>
          <a:p>
            <a:pPr>
              <a:buFontTx/>
              <a:buChar char="•"/>
            </a:pPr>
            <a:r>
              <a:rPr lang="en-US" altLang="en-US" sz="1400" dirty="0">
                <a:solidFill>
                  <a:srgbClr val="000000"/>
                </a:solidFill>
                <a:effectLst>
                  <a:outerShdw blurRad="38100" dist="38100" dir="2700000" algn="tl">
                    <a:srgbClr val="C0C0C0"/>
                  </a:outerShdw>
                </a:effectLst>
                <a:latin typeface="Arial" panose="020B0604020202020204" pitchFamily="34" charset="0"/>
              </a:rPr>
              <a:t>IRIS Server receives status updates from each zone once every second.</a:t>
            </a:r>
          </a:p>
          <a:p>
            <a:pPr>
              <a:buFontTx/>
              <a:buChar char="•"/>
            </a:pPr>
            <a:endParaRPr lang="en-US" altLang="en-US" sz="1400" dirty="0">
              <a:solidFill>
                <a:srgbClr val="000000"/>
              </a:solidFill>
              <a:effectLst>
                <a:outerShdw blurRad="38100" dist="38100" dir="2700000" algn="tl">
                  <a:srgbClr val="C0C0C0"/>
                </a:outerShdw>
              </a:effectLst>
              <a:latin typeface="Arial" panose="020B0604020202020204" pitchFamily="34" charset="0"/>
            </a:endParaRPr>
          </a:p>
          <a:p>
            <a:pPr>
              <a:buFontTx/>
              <a:buChar char="•"/>
            </a:pPr>
            <a:r>
              <a:rPr lang="en-US" altLang="en-US" sz="1400" dirty="0">
                <a:solidFill>
                  <a:srgbClr val="000000"/>
                </a:solidFill>
                <a:effectLst>
                  <a:outerShdw blurRad="38100" dist="38100" dir="2700000" algn="tl">
                    <a:srgbClr val="C0C0C0"/>
                  </a:outerShdw>
                </a:effectLst>
                <a:latin typeface="Arial" panose="020B0604020202020204" pitchFamily="34" charset="0"/>
              </a:rPr>
              <a:t>IRIS Server synchronizes Positive / Negative / No Power states across all zones by sending synchronization commands to each Client.</a:t>
            </a:r>
          </a:p>
          <a:p>
            <a:pPr>
              <a:buFontTx/>
              <a:buChar char="•"/>
            </a:pPr>
            <a:endParaRPr lang="en-US" altLang="en-US" sz="1400" dirty="0">
              <a:solidFill>
                <a:srgbClr val="000000"/>
              </a:solidFill>
              <a:effectLst>
                <a:outerShdw blurRad="38100" dist="38100" dir="2700000" algn="tl">
                  <a:srgbClr val="C0C0C0"/>
                </a:outerShdw>
              </a:effectLst>
              <a:latin typeface="Arial" panose="020B0604020202020204" pitchFamily="34" charset="0"/>
            </a:endParaRPr>
          </a:p>
          <a:p>
            <a:pPr>
              <a:buFontTx/>
              <a:buChar char="•"/>
            </a:pPr>
            <a:r>
              <a:rPr lang="en-US" altLang="en-US" sz="1400" dirty="0">
                <a:solidFill>
                  <a:srgbClr val="000000"/>
                </a:solidFill>
                <a:effectLst>
                  <a:outerShdw blurRad="38100" dist="38100" dir="2700000" algn="tl">
                    <a:srgbClr val="C0C0C0"/>
                  </a:outerShdw>
                </a:effectLst>
                <a:latin typeface="Arial" panose="020B0604020202020204" pitchFamily="34" charset="0"/>
              </a:rPr>
              <a:t>In case all power supplies need to be stopped, for periodic maintenance or an emergency shutdown, a command is sent to all Clients to stop their power supplies.</a:t>
            </a:r>
          </a:p>
          <a:p>
            <a:r>
              <a:rPr lang="en-US" altLang="en-US" sz="1400" dirty="0">
                <a:solidFill>
                  <a:srgbClr val="000000"/>
                </a:solidFill>
                <a:effectLst>
                  <a:outerShdw blurRad="38100" dist="38100" dir="2700000" algn="tl">
                    <a:srgbClr val="C0C0C0"/>
                  </a:outerShdw>
                </a:effectLst>
                <a:latin typeface="Arial" panose="020B0604020202020204" pitchFamily="34" charset="0"/>
              </a:rPr>
              <a:t> </a:t>
            </a:r>
          </a:p>
          <a:p>
            <a:r>
              <a:rPr lang="en-US" altLang="en-US" sz="1400" dirty="0">
                <a:solidFill>
                  <a:srgbClr val="000000"/>
                </a:solidFill>
                <a:effectLst>
                  <a:outerShdw blurRad="38100" dist="38100" dir="2700000" algn="tl">
                    <a:srgbClr val="C0C0C0"/>
                  </a:outerShdw>
                </a:effectLst>
                <a:latin typeface="Arial" panose="020B0604020202020204" pitchFamily="34" charset="0"/>
              </a:rPr>
              <a:t>    In all three cases, data is sent and received in very small data packets (just a few bytes).  None of</a:t>
            </a:r>
            <a:br>
              <a:rPr lang="en-US" altLang="en-US" sz="1400" dirty="0">
                <a:solidFill>
                  <a:srgbClr val="000000"/>
                </a:solidFill>
                <a:effectLst>
                  <a:outerShdw blurRad="38100" dist="38100" dir="2700000" algn="tl">
                    <a:srgbClr val="C0C0C0"/>
                  </a:outerShdw>
                </a:effectLst>
                <a:latin typeface="Arial" panose="020B0604020202020204" pitchFamily="34" charset="0"/>
              </a:rPr>
            </a:br>
            <a:r>
              <a:rPr lang="en-US" altLang="en-US" sz="1400" dirty="0">
                <a:solidFill>
                  <a:srgbClr val="000000"/>
                </a:solidFill>
                <a:effectLst>
                  <a:outerShdw blurRad="38100" dist="38100" dir="2700000" algn="tl">
                    <a:srgbClr val="C0C0C0"/>
                  </a:outerShdw>
                </a:effectLst>
                <a:latin typeface="Arial" panose="020B0604020202020204" pitchFamily="34" charset="0"/>
              </a:rPr>
              <a:t>these require high speed network response times.  There are no third party interfaces to allow other</a:t>
            </a:r>
            <a:br>
              <a:rPr lang="en-US" altLang="en-US" sz="1400" dirty="0">
                <a:solidFill>
                  <a:srgbClr val="000000"/>
                </a:solidFill>
                <a:effectLst>
                  <a:outerShdw blurRad="38100" dist="38100" dir="2700000" algn="tl">
                    <a:srgbClr val="C0C0C0"/>
                  </a:outerShdw>
                </a:effectLst>
                <a:latin typeface="Arial" panose="020B0604020202020204" pitchFamily="34" charset="0"/>
              </a:rPr>
            </a:br>
            <a:r>
              <a:rPr lang="en-US" altLang="en-US" sz="1400" dirty="0">
                <a:solidFill>
                  <a:srgbClr val="000000"/>
                </a:solidFill>
                <a:effectLst>
                  <a:outerShdw blurRad="38100" dist="38100" dir="2700000" algn="tl">
                    <a:srgbClr val="C0C0C0"/>
                  </a:outerShdw>
                </a:effectLst>
                <a:latin typeface="Arial" panose="020B0604020202020204" pitchFamily="34" charset="0"/>
              </a:rPr>
              <a:t>systems to control the IRIS Clients.</a:t>
            </a:r>
          </a:p>
        </p:txBody>
      </p:sp>
      <p:sp>
        <p:nvSpPr>
          <p:cNvPr id="169991" name="Text Box 7"/>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69992" name="Picture 8"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69994" name="Text Box 10"/>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69995" name="Text Box 11"/>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Overview</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8018463" cy="3838575"/>
          </a:xfrm>
          <a:prstGeom prst="rect">
            <a:avLst/>
          </a:prstGeom>
          <a:noFill/>
          <a:extLst>
            <a:ext uri="{909E8E84-426E-40DD-AFC4-6F175D3DCCD1}">
              <a14:hiddenFill xmlns:a14="http://schemas.microsoft.com/office/drawing/2010/main">
                <a:solidFill>
                  <a:srgbClr val="FFFFFF"/>
                </a:solidFill>
              </a14:hiddenFill>
            </a:ext>
          </a:extLst>
        </p:spPr>
      </p:pic>
      <p:sp>
        <p:nvSpPr>
          <p:cNvPr id="125960" name="Oval 8"/>
          <p:cNvSpPr>
            <a:spLocks noChangeArrowheads="1"/>
          </p:cNvSpPr>
          <p:nvPr/>
        </p:nvSpPr>
        <p:spPr bwMode="auto">
          <a:xfrm>
            <a:off x="685800" y="1828800"/>
            <a:ext cx="2133600" cy="419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961"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5962" name="Picture 10"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5964"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25965" name="Text Box 13"/>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Overview</a:t>
            </a:r>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1" name="Text Box 9"/>
          <p:cNvSpPr txBox="1">
            <a:spLocks noChangeArrowheads="1"/>
          </p:cNvSpPr>
          <p:nvPr/>
        </p:nvSpPr>
        <p:spPr bwMode="auto">
          <a:xfrm>
            <a:off x="2514600" y="2209800"/>
            <a:ext cx="6553200"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14300" defTabSz="342900">
              <a:defRPr sz="2400">
                <a:solidFill>
                  <a:schemeClr val="tx1"/>
                </a:solidFill>
                <a:latin typeface="Times New Roman" panose="02020603050405020304" pitchFamily="18" charset="0"/>
              </a:defRPr>
            </a:lvl1pPr>
            <a:lvl2pPr defTabSz="342900">
              <a:defRPr sz="2400">
                <a:solidFill>
                  <a:schemeClr val="tx1"/>
                </a:solidFill>
                <a:latin typeface="Times New Roman" panose="02020603050405020304" pitchFamily="18" charset="0"/>
              </a:defRPr>
            </a:lvl2pPr>
            <a:lvl3pPr defTabSz="342900">
              <a:defRPr sz="2400">
                <a:solidFill>
                  <a:schemeClr val="tx1"/>
                </a:solidFill>
                <a:latin typeface="Times New Roman" panose="02020603050405020304" pitchFamily="18" charset="0"/>
              </a:defRPr>
            </a:lvl3pPr>
            <a:lvl4pPr defTabSz="342900">
              <a:defRPr sz="2400">
                <a:solidFill>
                  <a:schemeClr val="tx1"/>
                </a:solidFill>
                <a:latin typeface="Times New Roman" panose="02020603050405020304" pitchFamily="18" charset="0"/>
              </a:defRPr>
            </a:lvl4pPr>
            <a:lvl5pPr defTabSz="342900">
              <a:defRPr sz="2400">
                <a:solidFill>
                  <a:schemeClr val="tx1"/>
                </a:solidFill>
                <a:latin typeface="Times New Roman" panose="02020603050405020304" pitchFamily="18" charset="0"/>
              </a:defRPr>
            </a:lvl5pPr>
            <a:lvl6pPr defTabSz="342900" eaLnBrk="0" fontAlgn="base" hangingPunct="0">
              <a:spcBef>
                <a:spcPct val="0"/>
              </a:spcBef>
              <a:spcAft>
                <a:spcPct val="0"/>
              </a:spcAft>
              <a:defRPr sz="2400">
                <a:solidFill>
                  <a:schemeClr val="tx1"/>
                </a:solidFill>
                <a:latin typeface="Times New Roman" panose="02020603050405020304" pitchFamily="18" charset="0"/>
              </a:defRPr>
            </a:lvl6pPr>
            <a:lvl7pPr defTabSz="342900" eaLnBrk="0" fontAlgn="base" hangingPunct="0">
              <a:spcBef>
                <a:spcPct val="0"/>
              </a:spcBef>
              <a:spcAft>
                <a:spcPct val="0"/>
              </a:spcAft>
              <a:defRPr sz="2400">
                <a:solidFill>
                  <a:schemeClr val="tx1"/>
                </a:solidFill>
                <a:latin typeface="Times New Roman" panose="02020603050405020304" pitchFamily="18" charset="0"/>
              </a:defRPr>
            </a:lvl7pPr>
            <a:lvl8pPr defTabSz="342900" eaLnBrk="0" fontAlgn="base" hangingPunct="0">
              <a:spcBef>
                <a:spcPct val="0"/>
              </a:spcBef>
              <a:spcAft>
                <a:spcPct val="0"/>
              </a:spcAft>
              <a:defRPr sz="2400">
                <a:solidFill>
                  <a:schemeClr val="tx1"/>
                </a:solidFill>
                <a:latin typeface="Times New Roman" panose="02020603050405020304" pitchFamily="18" charset="0"/>
              </a:defRPr>
            </a:lvl8pPr>
            <a:lvl9pPr defTabSz="3429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400" dirty="0">
                <a:latin typeface="Arial" panose="020B0604020202020204" pitchFamily="34" charset="0"/>
              </a:rPr>
              <a:t>Total Calibration Time</a:t>
            </a:r>
          </a:p>
          <a:p>
            <a:r>
              <a:rPr lang="en-US" altLang="en-US" sz="1400" dirty="0">
                <a:latin typeface="Arial" panose="020B0604020202020204" pitchFamily="34" charset="0"/>
              </a:rPr>
              <a:t>	Timing settings manually controlled and saved</a:t>
            </a:r>
          </a:p>
          <a:p>
            <a:r>
              <a:rPr lang="en-US" altLang="en-US" sz="1400" dirty="0">
                <a:latin typeface="Arial" panose="020B0604020202020204" pitchFamily="34" charset="0"/>
              </a:rPr>
              <a:t>	Calibration Cycles adjustable to compensate for dynamic environments</a:t>
            </a:r>
          </a:p>
          <a:p>
            <a:r>
              <a:rPr lang="en-US" altLang="en-US" sz="1400" dirty="0">
                <a:latin typeface="Arial" panose="020B0604020202020204" pitchFamily="34" charset="0"/>
              </a:rPr>
              <a:t>	Calibration time automatically calculated 	</a:t>
            </a:r>
          </a:p>
          <a:p>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Sensor Enable/Disable</a:t>
            </a:r>
            <a:br>
              <a:rPr lang="en-US" altLang="en-US" sz="1400" dirty="0">
                <a:latin typeface="Arial" panose="020B0604020202020204" pitchFamily="34" charset="0"/>
              </a:rPr>
            </a:br>
            <a:r>
              <a:rPr lang="en-US" altLang="en-US" sz="1400" dirty="0">
                <a:latin typeface="Arial" panose="020B0604020202020204" pitchFamily="34" charset="0"/>
              </a:rPr>
              <a:t>	Disabling sensor due to unordinary maintenance or activity in clean room</a:t>
            </a:r>
          </a:p>
          <a:p>
            <a:r>
              <a:rPr lang="en-US" altLang="en-US" sz="1400" dirty="0">
                <a:latin typeface="Arial" panose="020B0604020202020204" pitchFamily="34" charset="0"/>
              </a:rPr>
              <a:t>	Disabling sensor to display only one trend on display screen</a:t>
            </a:r>
          </a:p>
          <a:p>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Alarm Ranges</a:t>
            </a:r>
          </a:p>
          <a:p>
            <a:r>
              <a:rPr lang="en-US" altLang="en-US" sz="1400" dirty="0">
                <a:latin typeface="Arial" panose="020B0604020202020204" pitchFamily="34" charset="0"/>
              </a:rPr>
              <a:t>	Alarm ranges will determine the sensitivity of the monitoring of each sensor</a:t>
            </a:r>
          </a:p>
          <a:p>
            <a:r>
              <a:rPr lang="en-US" altLang="en-US" sz="1400" dirty="0">
                <a:latin typeface="Arial" panose="020B0604020202020204" pitchFamily="34" charset="0"/>
              </a:rPr>
              <a:t>	Determines when a warning message will display if average value of the 	sensor is exceeded</a:t>
            </a:r>
          </a:p>
          <a:p>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Previous/Default Profiles</a:t>
            </a:r>
          </a:p>
          <a:p>
            <a:r>
              <a:rPr lang="en-US" altLang="en-US" sz="1400" dirty="0">
                <a:latin typeface="Arial" panose="020B0604020202020204" pitchFamily="34" charset="0"/>
              </a:rPr>
              <a:t>	“Current Values” are equal to the values saved</a:t>
            </a:r>
          </a:p>
          <a:p>
            <a:r>
              <a:rPr lang="en-US" altLang="en-US" sz="1400" dirty="0">
                <a:latin typeface="Arial" panose="020B0604020202020204" pitchFamily="34" charset="0"/>
              </a:rPr>
              <a:t>	“Factory Defaults” are values set at time of TEAM5 IRIS install</a:t>
            </a:r>
          </a:p>
          <a:p>
            <a:r>
              <a:rPr lang="en-US" altLang="en-US" sz="1400" dirty="0">
                <a:latin typeface="Arial" panose="020B0604020202020204" pitchFamily="34" charset="0"/>
              </a:rPr>
              <a:t>	“Previously Saved” are values that can be selected from calibration history </a:t>
            </a:r>
          </a:p>
        </p:txBody>
      </p:sp>
      <p:pic>
        <p:nvPicPr>
          <p:cNvPr id="1157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2171700" cy="3914775"/>
          </a:xfrm>
          <a:prstGeom prst="rect">
            <a:avLst/>
          </a:prstGeom>
          <a:noFill/>
          <a:extLst>
            <a:ext uri="{909E8E84-426E-40DD-AFC4-6F175D3DCCD1}">
              <a14:hiddenFill xmlns:a14="http://schemas.microsoft.com/office/drawing/2010/main">
                <a:solidFill>
                  <a:srgbClr val="FFFFFF"/>
                </a:solidFill>
              </a14:hiddenFill>
            </a:ext>
          </a:extLst>
        </p:spPr>
      </p:pic>
      <p:sp>
        <p:nvSpPr>
          <p:cNvPr id="115723" name="Text Box 11"/>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15724" name="Picture 12"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15726" name="Text Box 14"/>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15727" name="Text Box 15"/>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Controls</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616"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90725"/>
            <a:ext cx="7772400" cy="4181475"/>
          </a:xfrm>
          <a:prstGeom prst="rect">
            <a:avLst/>
          </a:prstGeom>
          <a:solidFill>
            <a:schemeClr val="bg1"/>
          </a:solidFill>
          <a:ln w="9525">
            <a:solidFill>
              <a:srgbClr val="FFFFFF"/>
            </a:solidFill>
            <a:miter lim="800000"/>
            <a:headEnd/>
            <a:tailEnd/>
          </a:ln>
        </p:spPr>
      </p:pic>
      <p:sp>
        <p:nvSpPr>
          <p:cNvPr id="108617" name="Oval 73"/>
          <p:cNvSpPr>
            <a:spLocks noChangeArrowheads="1"/>
          </p:cNvSpPr>
          <p:nvPr/>
        </p:nvSpPr>
        <p:spPr bwMode="auto">
          <a:xfrm>
            <a:off x="228600" y="1905000"/>
            <a:ext cx="7162800" cy="1752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618" name="Text Box 74"/>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08619" name="Picture 75"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08621" name="Text Box 77"/>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08622" name="Text Box 78"/>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41320" name="Text Box 8"/>
          <p:cNvSpPr txBox="1">
            <a:spLocks noChangeArrowheads="1"/>
          </p:cNvSpPr>
          <p:nvPr/>
        </p:nvSpPr>
        <p:spPr bwMode="auto">
          <a:xfrm>
            <a:off x="4038600" y="1295400"/>
            <a:ext cx="9985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Arial" panose="020B0604020202020204" pitchFamily="34" charset="0"/>
              </a:rPr>
              <a:t>ESA</a:t>
            </a:r>
            <a:endParaRPr lang="en-US" altLang="en-US" dirty="0"/>
          </a:p>
        </p:txBody>
      </p:sp>
      <p:sp>
        <p:nvSpPr>
          <p:cNvPr id="141321" name="Rectangle 9"/>
          <p:cNvSpPr>
            <a:spLocks noChangeArrowheads="1"/>
          </p:cNvSpPr>
          <p:nvPr/>
        </p:nvSpPr>
        <p:spPr bwMode="auto">
          <a:xfrm>
            <a:off x="762000" y="2671455"/>
            <a:ext cx="8382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latin typeface="Arial" panose="020B0604020202020204" pitchFamily="34" charset="0"/>
              </a:rPr>
              <a:t>The dominant type of ESA is almost always </a:t>
            </a:r>
            <a:r>
              <a:rPr lang="en-US" altLang="en-US" dirty="0" smtClean="0">
                <a:latin typeface="Arial" panose="020B0604020202020204" pitchFamily="34" charset="0"/>
              </a:rPr>
              <a:t>the </a:t>
            </a:r>
            <a:r>
              <a:rPr lang="en-US" altLang="en-US" dirty="0">
                <a:latin typeface="Arial" panose="020B0604020202020204" pitchFamily="34" charset="0"/>
              </a:rPr>
              <a:t>attraction or repulsion of a charged particle by a charged surface. The number of particles deposited on a surface is proportional to: </a:t>
            </a:r>
          </a:p>
          <a:p>
            <a:endParaRPr lang="en-US" altLang="en-US" dirty="0">
              <a:latin typeface="Arial" panose="020B0604020202020204" pitchFamily="34" charset="0"/>
            </a:endParaRPr>
          </a:p>
          <a:p>
            <a:r>
              <a:rPr lang="en-US" altLang="en-US" sz="2000" dirty="0">
                <a:latin typeface="Arial" panose="020B0604020202020204" pitchFamily="34" charset="0"/>
              </a:rPr>
              <a:t>- Particle charge and concentration </a:t>
            </a:r>
          </a:p>
          <a:p>
            <a:r>
              <a:rPr lang="en-US" altLang="en-US" sz="2000" dirty="0">
                <a:latin typeface="Arial" panose="020B0604020202020204" pitchFamily="34" charset="0"/>
              </a:rPr>
              <a:t>- The electrostatic charge per area on the surface</a:t>
            </a:r>
          </a:p>
          <a:p>
            <a:r>
              <a:rPr lang="en-US" altLang="en-US" sz="2000" dirty="0">
                <a:latin typeface="Arial" panose="020B0604020202020204" pitchFamily="34" charset="0"/>
              </a:rPr>
              <a:t>- The duration of exposure</a:t>
            </a:r>
          </a:p>
        </p:txBody>
      </p:sp>
      <p:sp>
        <p:nvSpPr>
          <p:cNvPr id="141322" name="Text Box 10"/>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Why Room Ionization?</a:t>
            </a:r>
          </a:p>
        </p:txBody>
      </p:sp>
      <p:sp>
        <p:nvSpPr>
          <p:cNvPr id="141323" name="Text Box 11"/>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1324" name="Picture 12"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362200"/>
            <a:ext cx="6961187" cy="1228725"/>
          </a:xfrm>
          <a:prstGeom prst="rect">
            <a:avLst/>
          </a:prstGeom>
          <a:noFill/>
          <a:extLst>
            <a:ext uri="{909E8E84-426E-40DD-AFC4-6F175D3DCCD1}">
              <a14:hiddenFill xmlns:a14="http://schemas.microsoft.com/office/drawing/2010/main">
                <a:solidFill>
                  <a:srgbClr val="FFFFFF"/>
                </a:solidFill>
              </a14:hiddenFill>
            </a:ext>
          </a:extLst>
        </p:spPr>
      </p:pic>
      <p:sp>
        <p:nvSpPr>
          <p:cNvPr id="123911" name="Text Box 7"/>
          <p:cNvSpPr txBox="1">
            <a:spLocks noChangeArrowheads="1"/>
          </p:cNvSpPr>
          <p:nvPr/>
        </p:nvSpPr>
        <p:spPr bwMode="auto">
          <a:xfrm>
            <a:off x="609600" y="3971925"/>
            <a:ext cx="8001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600" dirty="0">
                <a:latin typeface="Arial" panose="020B0604020202020204" pitchFamily="34" charset="0"/>
              </a:rPr>
              <a:t>Cycle - Shows the current calibration progress and number of determined cycles selected.  Example is 5 above</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Legend - Shows the colors used to indicate the 3 Sensors and High Voltage</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Current Values - shows the data points collected in real time from the sensor feedback and high voltage</a:t>
            </a:r>
          </a:p>
          <a:p>
            <a:pPr>
              <a:buFontTx/>
              <a:buChar char="•"/>
            </a:pPr>
            <a:endParaRPr lang="en-US" altLang="en-US" sz="1600" dirty="0">
              <a:latin typeface="Arial" panose="020B0604020202020204" pitchFamily="34" charset="0"/>
            </a:endParaRPr>
          </a:p>
        </p:txBody>
      </p:sp>
      <p:sp>
        <p:nvSpPr>
          <p:cNvPr id="123916" name="Text Box 12"/>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3917" name="Picture 13"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3919" name="Text Box 15"/>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23920" name="Text Box 16"/>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352675"/>
            <a:ext cx="6961187" cy="1228725"/>
          </a:xfrm>
          <a:prstGeom prst="rect">
            <a:avLst/>
          </a:prstGeom>
          <a:noFill/>
          <a:extLst>
            <a:ext uri="{909E8E84-426E-40DD-AFC4-6F175D3DCCD1}">
              <a14:hiddenFill xmlns:a14="http://schemas.microsoft.com/office/drawing/2010/main">
                <a:solidFill>
                  <a:srgbClr val="FFFFFF"/>
                </a:solidFill>
              </a14:hiddenFill>
            </a:ext>
          </a:extLst>
        </p:spPr>
      </p:pic>
      <p:sp>
        <p:nvSpPr>
          <p:cNvPr id="199687" name="Text Box 7"/>
          <p:cNvSpPr txBox="1">
            <a:spLocks noChangeArrowheads="1"/>
          </p:cNvSpPr>
          <p:nvPr/>
        </p:nvSpPr>
        <p:spPr bwMode="auto">
          <a:xfrm>
            <a:off x="609600" y="3971925"/>
            <a:ext cx="8382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63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latin typeface="Arial" panose="020B0604020202020204" pitchFamily="34" charset="0"/>
              </a:rPr>
              <a:t>The Average Value (Ave) is the average sensor reading during the current power cycle.</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The Calibration Value (Cal) is the average values of sensor data collected over the course of the selected cycle count.  Example above is 5 cycles.  </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The Calibration Value is stored once the calibration cycle is completed.  </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endParaRPr lang="en-US" altLang="en-US" sz="1600" dirty="0">
              <a:latin typeface="Arial" panose="020B0604020202020204" pitchFamily="34" charset="0"/>
            </a:endParaRPr>
          </a:p>
        </p:txBody>
      </p:sp>
      <p:sp>
        <p:nvSpPr>
          <p:cNvPr id="199689"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99690" name="Picture 10"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99692"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99693" name="Text Box 13"/>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ChangeArrowheads="1"/>
          </p:cNvSpPr>
          <p:nvPr/>
        </p:nvSpPr>
        <p:spPr bwMode="auto">
          <a:xfrm>
            <a:off x="609600" y="0"/>
            <a:ext cx="7924800" cy="12954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altLang="en-US" sz="4000" dirty="0">
                <a:solidFill>
                  <a:srgbClr val="FFFF00"/>
                </a:solidFill>
                <a:latin typeface="Arial Black" panose="020B0A04020102020204" pitchFamily="34" charset="0"/>
              </a:rPr>
              <a:t>IRIS Client</a:t>
            </a:r>
            <a:endParaRPr lang="en-US" altLang="en-US" sz="2800" baseline="90000" dirty="0">
              <a:solidFill>
                <a:srgbClr val="FFFF00"/>
              </a:solidFill>
              <a:latin typeface="Arial Black" panose="020B0A04020102020204" pitchFamily="34" charset="0"/>
            </a:endParaRPr>
          </a:p>
          <a:p>
            <a:pPr algn="ctr"/>
            <a:r>
              <a:rPr lang="en-US" altLang="en-US" sz="2800" dirty="0">
                <a:solidFill>
                  <a:srgbClr val="FFFF00"/>
                </a:solidFill>
                <a:latin typeface="Arial Black" panose="020B0A04020102020204" pitchFamily="34" charset="0"/>
              </a:rPr>
              <a:t>Overview</a:t>
            </a:r>
          </a:p>
        </p:txBody>
      </p:sp>
      <p:pic>
        <p:nvPicPr>
          <p:cNvPr id="1269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534400" cy="4084638"/>
          </a:xfrm>
          <a:prstGeom prst="rect">
            <a:avLst/>
          </a:prstGeom>
          <a:noFill/>
          <a:extLst>
            <a:ext uri="{909E8E84-426E-40DD-AFC4-6F175D3DCCD1}">
              <a14:hiddenFill xmlns:a14="http://schemas.microsoft.com/office/drawing/2010/main">
                <a:solidFill>
                  <a:srgbClr val="FFFFFF"/>
                </a:solidFill>
              </a14:hiddenFill>
            </a:ext>
          </a:extLst>
        </p:spPr>
      </p:pic>
      <p:sp>
        <p:nvSpPr>
          <p:cNvPr id="126984" name="Rectangle 8"/>
          <p:cNvSpPr>
            <a:spLocks noChangeArrowheads="1"/>
          </p:cNvSpPr>
          <p:nvPr/>
        </p:nvSpPr>
        <p:spPr bwMode="auto">
          <a:xfrm>
            <a:off x="762000" y="4038600"/>
            <a:ext cx="82296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latin typeface="Arial" panose="020B0604020202020204" pitchFamily="34" charset="0"/>
              </a:rPr>
              <a:t>During monitoring, the Average Value (Ave) collected from the sensor feedback is compared to the Calibration value.</a:t>
            </a:r>
            <a:br>
              <a:rPr lang="en-US" altLang="en-US" sz="1600" dirty="0">
                <a:latin typeface="Arial" panose="020B0604020202020204" pitchFamily="34" charset="0"/>
              </a:rPr>
            </a:br>
            <a:r>
              <a:rPr lang="en-US" altLang="en-US" sz="1600" dirty="0">
                <a:latin typeface="Arial" panose="020B0604020202020204" pitchFamily="34" charset="0"/>
              </a:rPr>
              <a:t/>
            </a:r>
            <a:br>
              <a:rPr lang="en-US" altLang="en-US" sz="1600" dirty="0">
                <a:latin typeface="Arial" panose="020B0604020202020204" pitchFamily="34" charset="0"/>
              </a:rPr>
            </a:br>
            <a:r>
              <a:rPr lang="en-US" altLang="en-US" sz="1600" dirty="0">
                <a:latin typeface="Arial" panose="020B0604020202020204" pitchFamily="34" charset="0"/>
              </a:rPr>
              <a:t>A sensor alarm is triggered if the sensor or power values deviate from the saved Calibration Value (Cal) by more than the selected alarm range percentage.</a:t>
            </a:r>
            <a:br>
              <a:rPr lang="en-US" altLang="en-US" sz="1600" dirty="0">
                <a:latin typeface="Arial" panose="020B0604020202020204" pitchFamily="34" charset="0"/>
              </a:rPr>
            </a:br>
            <a:endParaRPr lang="en-US" altLang="en-US" sz="1600" dirty="0">
              <a:latin typeface="Arial" panose="020B0604020202020204" pitchFamily="34" charset="0"/>
            </a:endParaRPr>
          </a:p>
          <a:p>
            <a:r>
              <a:rPr lang="en-US" altLang="en-US" sz="1600" dirty="0">
                <a:latin typeface="Arial" panose="020B0604020202020204" pitchFamily="34" charset="0"/>
              </a:rPr>
              <a:t>Positive and Negative shows the Average Value (Ave) percentage of the variation from the Calibration Value (Cal) for each sensor and High </a:t>
            </a:r>
            <a:r>
              <a:rPr lang="en-US" altLang="en-US" sz="1600" dirty="0" smtClean="0">
                <a:latin typeface="Arial" panose="020B0604020202020204" pitchFamily="34" charset="0"/>
              </a:rPr>
              <a:t>Voltage.</a:t>
            </a:r>
            <a:endParaRPr lang="en-US" altLang="en-US" sz="1600" dirty="0">
              <a:latin typeface="Arial" panose="020B0604020202020204" pitchFamily="34" charset="0"/>
            </a:endParaRPr>
          </a:p>
          <a:p>
            <a:endParaRPr lang="en-US" altLang="en-US" sz="1600" dirty="0">
              <a:latin typeface="Arial" panose="020B0604020202020204" pitchFamily="34" charset="0"/>
            </a:endParaRPr>
          </a:p>
          <a:p>
            <a:endParaRPr lang="en-US" altLang="en-US" sz="1600" dirty="0">
              <a:latin typeface="Arial" panose="020B0604020202020204" pitchFamily="34" charset="0"/>
            </a:endParaRPr>
          </a:p>
        </p:txBody>
      </p:sp>
      <p:sp>
        <p:nvSpPr>
          <p:cNvPr id="126985"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6986" name="Picture 10"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8175"/>
            <a:ext cx="7924800" cy="4264025"/>
          </a:xfrm>
          <a:prstGeom prst="rect">
            <a:avLst/>
          </a:prstGeom>
          <a:solidFill>
            <a:schemeClr val="bg1"/>
          </a:solidFill>
          <a:ln w="9525">
            <a:solidFill>
              <a:srgbClr val="FFFFFF"/>
            </a:solidFill>
            <a:miter lim="800000"/>
            <a:headEnd/>
            <a:tailEnd/>
          </a:ln>
        </p:spPr>
      </p:pic>
      <p:sp>
        <p:nvSpPr>
          <p:cNvPr id="124935" name="Oval 7"/>
          <p:cNvSpPr>
            <a:spLocks noChangeArrowheads="1"/>
          </p:cNvSpPr>
          <p:nvPr/>
        </p:nvSpPr>
        <p:spPr bwMode="auto">
          <a:xfrm>
            <a:off x="609600" y="3124200"/>
            <a:ext cx="8305800" cy="297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936" name="Text Box 8"/>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4937" name="Picture 9"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4939" name="Text Box 11"/>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24940" name="Text Box 12"/>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876425"/>
            <a:ext cx="7237412" cy="2695575"/>
          </a:xfrm>
          <a:prstGeom prst="rect">
            <a:avLst/>
          </a:prstGeom>
          <a:noFill/>
          <a:extLst>
            <a:ext uri="{909E8E84-426E-40DD-AFC4-6F175D3DCCD1}">
              <a14:hiddenFill xmlns:a14="http://schemas.microsoft.com/office/drawing/2010/main">
                <a:solidFill>
                  <a:srgbClr val="FFFFFF"/>
                </a:solidFill>
              </a14:hiddenFill>
            </a:ext>
          </a:extLst>
        </p:spPr>
      </p:pic>
      <p:sp>
        <p:nvSpPr>
          <p:cNvPr id="116744" name="Text Box 8"/>
          <p:cNvSpPr txBox="1">
            <a:spLocks noChangeArrowheads="1"/>
          </p:cNvSpPr>
          <p:nvPr/>
        </p:nvSpPr>
        <p:spPr bwMode="auto">
          <a:xfrm>
            <a:off x="685800" y="4613275"/>
            <a:ext cx="76200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171450">
              <a:defRPr sz="2400">
                <a:solidFill>
                  <a:schemeClr val="tx1"/>
                </a:solidFill>
                <a:latin typeface="Times New Roman" panose="02020603050405020304" pitchFamily="18" charset="0"/>
              </a:defRPr>
            </a:lvl1pPr>
            <a:lvl2pPr marL="1028700">
              <a:defRPr sz="2400">
                <a:solidFill>
                  <a:schemeClr val="tx1"/>
                </a:solidFill>
                <a:latin typeface="Times New Roman" panose="02020603050405020304" pitchFamily="18" charset="0"/>
              </a:defRPr>
            </a:lvl2pPr>
            <a:lvl3pPr marL="1143000">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600" dirty="0">
                <a:latin typeface="Arial" panose="020B0604020202020204" pitchFamily="34" charset="0"/>
              </a:rPr>
              <a:t>Solid lines displayed in graphical and digital form the feedback from three sensors and the High Voltage output.</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Dashed lines show average values for Sensors and High Voltage </a:t>
            </a:r>
            <a:r>
              <a:rPr lang="en-US" altLang="en-US" sz="1600" dirty="0" smtClean="0">
                <a:latin typeface="Arial" panose="020B0604020202020204" pitchFamily="34" charset="0"/>
              </a:rPr>
              <a:t>values.</a:t>
            </a:r>
            <a:endParaRPr lang="en-US" altLang="en-US" sz="1600" dirty="0">
              <a:latin typeface="Arial" panose="020B0604020202020204" pitchFamily="34" charset="0"/>
            </a:endParaRP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Positive, Idle, and Negative Cycle displayed and </a:t>
            </a:r>
            <a:r>
              <a:rPr lang="en-US" altLang="en-US" sz="1600" dirty="0" smtClean="0">
                <a:latin typeface="Arial" panose="020B0604020202020204" pitchFamily="34" charset="0"/>
              </a:rPr>
              <a:t>monitored.</a:t>
            </a:r>
            <a:r>
              <a:rPr lang="en-US" altLang="en-US" sz="1600" dirty="0" smtClean="0"/>
              <a:t> </a:t>
            </a:r>
            <a:endParaRPr lang="en-US" altLang="en-US" sz="1600" dirty="0"/>
          </a:p>
        </p:txBody>
      </p:sp>
      <p:sp>
        <p:nvSpPr>
          <p:cNvPr id="116745"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16746" name="Picture 10" descr="EMIT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16748"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16749" name="Text Box 13"/>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892300"/>
            <a:ext cx="5786437" cy="1003300"/>
          </a:xfrm>
          <a:prstGeom prst="rect">
            <a:avLst/>
          </a:prstGeom>
          <a:noFill/>
          <a:extLst>
            <a:ext uri="{909E8E84-426E-40DD-AFC4-6F175D3DCCD1}">
              <a14:hiddenFill xmlns:a14="http://schemas.microsoft.com/office/drawing/2010/main">
                <a:solidFill>
                  <a:srgbClr val="FFFFFF"/>
                </a:solidFill>
              </a14:hiddenFill>
            </a:ext>
          </a:extLst>
        </p:spPr>
      </p:pic>
      <p:sp>
        <p:nvSpPr>
          <p:cNvPr id="119816" name="Rectangle 8"/>
          <p:cNvSpPr>
            <a:spLocks noChangeArrowheads="1"/>
          </p:cNvSpPr>
          <p:nvPr/>
        </p:nvSpPr>
        <p:spPr bwMode="auto">
          <a:xfrm>
            <a:off x="3581400" y="3308350"/>
            <a:ext cx="50101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dirty="0">
                <a:latin typeface="Arial" panose="020B0604020202020204" pitchFamily="34" charset="0"/>
              </a:rPr>
              <a:t>Once the average of each sensor and high voltage output are within the selected alarm ranges, a button named "Save Calibration" will be displayed. </a:t>
            </a:r>
          </a:p>
        </p:txBody>
      </p:sp>
      <p:pic>
        <p:nvPicPr>
          <p:cNvPr id="1198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0"/>
            <a:ext cx="2719388" cy="3048000"/>
          </a:xfrm>
          <a:prstGeom prst="rect">
            <a:avLst/>
          </a:prstGeom>
          <a:noFill/>
          <a:extLst>
            <a:ext uri="{909E8E84-426E-40DD-AFC4-6F175D3DCCD1}">
              <a14:hiddenFill xmlns:a14="http://schemas.microsoft.com/office/drawing/2010/main">
                <a:solidFill>
                  <a:srgbClr val="FFFFFF"/>
                </a:solidFill>
              </a14:hiddenFill>
            </a:ext>
          </a:extLst>
        </p:spPr>
      </p:pic>
      <p:sp>
        <p:nvSpPr>
          <p:cNvPr id="119818" name="Text Box 10"/>
          <p:cNvSpPr txBox="1">
            <a:spLocks noChangeArrowheads="1"/>
          </p:cNvSpPr>
          <p:nvPr/>
        </p:nvSpPr>
        <p:spPr bwMode="auto">
          <a:xfrm>
            <a:off x="3657600" y="4635500"/>
            <a:ext cx="5334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400" dirty="0">
                <a:latin typeface="Arial" panose="020B0604020202020204" pitchFamily="34" charset="0"/>
              </a:rPr>
              <a:t>A summary of calibration values is displayed. </a:t>
            </a: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Enter Name of Initials of person who performed calibration. </a:t>
            </a: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Optionally, a brief text notation may be entered </a:t>
            </a:r>
          </a:p>
        </p:txBody>
      </p:sp>
      <p:sp>
        <p:nvSpPr>
          <p:cNvPr id="119820" name="Text Box 12"/>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19821" name="Picture 13" descr="EMITLogo cop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19823" name="Text Box 15"/>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19824" name="Text Box 16"/>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5" name="Text Box 13"/>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0846" name="Picture 14"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0848" name="Text Box 16"/>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Client</a:t>
            </a:r>
          </a:p>
        </p:txBody>
      </p:sp>
      <p:sp>
        <p:nvSpPr>
          <p:cNvPr id="120849" name="Text Box 17"/>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Admin Options</a:t>
            </a:r>
            <a:endParaRPr lang="en-US" altLang="en-US" dirty="0"/>
          </a:p>
        </p:txBody>
      </p:sp>
      <p:pic>
        <p:nvPicPr>
          <p:cNvPr id="12084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l="1149" t="1639" b="1639"/>
          <a:stretch>
            <a:fillRect/>
          </a:stretch>
        </p:blipFill>
        <p:spPr bwMode="auto">
          <a:xfrm>
            <a:off x="1295400" y="1905000"/>
            <a:ext cx="6553200"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4" name="Text Box 8"/>
          <p:cNvSpPr txBox="1">
            <a:spLocks noChangeArrowheads="1"/>
          </p:cNvSpPr>
          <p:nvPr/>
        </p:nvSpPr>
        <p:spPr bwMode="auto">
          <a:xfrm>
            <a:off x="533400" y="2444750"/>
            <a:ext cx="80772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342900">
              <a:defRPr sz="2400">
                <a:solidFill>
                  <a:schemeClr val="tx1"/>
                </a:solidFill>
                <a:latin typeface="Times New Roman" panose="02020603050405020304" pitchFamily="18" charset="0"/>
              </a:defRPr>
            </a:lvl1pPr>
            <a:lvl2pPr marL="7429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600" dirty="0">
                <a:latin typeface="Arial" panose="020B0604020202020204" pitchFamily="34" charset="0"/>
              </a:rPr>
              <a:t>Multizone Power Cycle Synchronization allows synchronization of multiple zones when more than one IRIS Power supply is installed in the same </a:t>
            </a:r>
            <a:r>
              <a:rPr lang="en-US" altLang="en-US" sz="1600" dirty="0" smtClean="0">
                <a:latin typeface="Arial" panose="020B0604020202020204" pitchFamily="34" charset="0"/>
              </a:rPr>
              <a:t>room. </a:t>
            </a:r>
            <a:endParaRPr lang="en-US" altLang="en-US" sz="1600" dirty="0">
              <a:latin typeface="Arial" panose="020B0604020202020204" pitchFamily="34" charset="0"/>
            </a:endParaRP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Daily Shutdown Schedule allows the Server to shutdown each IRIS Zone on a scheduled basis. </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The IRIS Server can maintain a list of Alert Contact Email Addresses, allowing IRIS to send email alerts to specific individuals in the event of an Alarm on an IRIS Zone.</a:t>
            </a:r>
          </a:p>
          <a:p>
            <a:r>
              <a:rPr lang="en-US" altLang="en-US" sz="1600" dirty="0">
                <a:latin typeface="Arial" panose="020B0604020202020204" pitchFamily="34" charset="0"/>
              </a:rPr>
              <a:t>   </a:t>
            </a:r>
          </a:p>
          <a:p>
            <a:pPr>
              <a:buFontTx/>
              <a:buChar char="•"/>
            </a:pPr>
            <a:r>
              <a:rPr lang="en-US" altLang="en-US" sz="1600" dirty="0">
                <a:latin typeface="Arial" panose="020B0604020202020204" pitchFamily="34" charset="0"/>
              </a:rPr>
              <a:t>Monitoring Zones allows all zones to be monitored, settings to be updated and power cycles to be synchronized. The status of each zone is requested by the server and then displayed on the monitoring page.</a:t>
            </a:r>
          </a:p>
        </p:txBody>
      </p:sp>
      <p:sp>
        <p:nvSpPr>
          <p:cNvPr id="121865"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1866" name="Picture 10"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Server</a:t>
            </a:r>
          </a:p>
        </p:txBody>
      </p:sp>
      <p:sp>
        <p:nvSpPr>
          <p:cNvPr id="121869" name="Text Box 13"/>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Calibration Monitor</a:t>
            </a:r>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Text Box 4"/>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206853" name="Picture 5"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206854" name="Rectangle 6"/>
          <p:cNvSpPr>
            <a:spLocks noChangeArrowheads="1"/>
          </p:cNvSpPr>
          <p:nvPr/>
        </p:nvSpPr>
        <p:spPr bwMode="auto">
          <a:xfrm>
            <a:off x="381000" y="3063875"/>
            <a:ext cx="8382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800" dirty="0">
                <a:latin typeface="Arial" panose="020B0604020202020204" pitchFamily="34" charset="0"/>
              </a:rPr>
              <a:t>Need More Information?</a:t>
            </a:r>
            <a:br>
              <a:rPr lang="en-US" altLang="en-US" sz="2800" dirty="0">
                <a:latin typeface="Arial" panose="020B0604020202020204" pitchFamily="34" charset="0"/>
              </a:rPr>
            </a:br>
            <a:endParaRPr lang="en-US" altLang="en-US" sz="2800" dirty="0">
              <a:latin typeface="Arial" panose="020B0604020202020204" pitchFamily="34" charset="0"/>
            </a:endParaRPr>
          </a:p>
          <a:p>
            <a:pPr algn="ctr"/>
            <a:r>
              <a:rPr lang="en-US" altLang="en-US" sz="2800" dirty="0">
                <a:latin typeface="Arial" panose="020B0604020202020204" pitchFamily="34" charset="0"/>
              </a:rPr>
              <a:t>For a demonstration contact EMIT at </a:t>
            </a:r>
            <a:br>
              <a:rPr lang="en-US" altLang="en-US" sz="2800" dirty="0">
                <a:latin typeface="Arial" panose="020B0604020202020204" pitchFamily="34" charset="0"/>
              </a:rPr>
            </a:br>
            <a:r>
              <a:rPr lang="en-US" altLang="en-US" sz="2800" dirty="0">
                <a:latin typeface="Arial" panose="020B0604020202020204" pitchFamily="34" charset="0"/>
                <a:hlinkClick r:id="rId4"/>
              </a:rPr>
              <a:t>DescoEMIT.com</a:t>
            </a:r>
            <a:r>
              <a:rPr lang="en-US" altLang="en-US" sz="2800" dirty="0">
                <a:latin typeface="Arial" panose="020B0604020202020204" pitchFamily="34" charset="0"/>
              </a:rPr>
              <a:t> or 909-664-9980.</a:t>
            </a:r>
            <a:endParaRPr lang="en-US" altLang="en-US" sz="2800" dirty="0"/>
          </a:p>
        </p:txBody>
      </p:sp>
      <p:sp>
        <p:nvSpPr>
          <p:cNvPr id="206855" name="Text Box 7"/>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Contact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42345" name="Rectangle 9"/>
          <p:cNvSpPr>
            <a:spLocks noChangeArrowheads="1"/>
          </p:cNvSpPr>
          <p:nvPr/>
        </p:nvSpPr>
        <p:spPr bwMode="auto">
          <a:xfrm>
            <a:off x="762000" y="2286000"/>
            <a:ext cx="8458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42900" defTabSz="342900">
              <a:defRPr sz="2400">
                <a:solidFill>
                  <a:schemeClr val="tx1"/>
                </a:solidFill>
                <a:latin typeface="Times New Roman" panose="02020603050405020304" pitchFamily="18" charset="0"/>
              </a:defRPr>
            </a:lvl1pPr>
            <a:lvl2pPr defTabSz="342900">
              <a:defRPr sz="2400">
                <a:solidFill>
                  <a:schemeClr val="tx1"/>
                </a:solidFill>
                <a:latin typeface="Times New Roman" panose="02020603050405020304" pitchFamily="18" charset="0"/>
              </a:defRPr>
            </a:lvl2pPr>
            <a:lvl3pPr defTabSz="342900">
              <a:defRPr sz="2400">
                <a:solidFill>
                  <a:schemeClr val="tx1"/>
                </a:solidFill>
                <a:latin typeface="Times New Roman" panose="02020603050405020304" pitchFamily="18" charset="0"/>
              </a:defRPr>
            </a:lvl3pPr>
            <a:lvl4pPr defTabSz="342900">
              <a:defRPr sz="2400">
                <a:solidFill>
                  <a:schemeClr val="tx1"/>
                </a:solidFill>
                <a:latin typeface="Times New Roman" panose="02020603050405020304" pitchFamily="18" charset="0"/>
              </a:defRPr>
            </a:lvl4pPr>
            <a:lvl5pPr defTabSz="342900">
              <a:defRPr sz="2400">
                <a:solidFill>
                  <a:schemeClr val="tx1"/>
                </a:solidFill>
                <a:latin typeface="Times New Roman" panose="02020603050405020304" pitchFamily="18" charset="0"/>
              </a:defRPr>
            </a:lvl5pPr>
            <a:lvl6pPr defTabSz="342900" eaLnBrk="0" fontAlgn="base" hangingPunct="0">
              <a:spcBef>
                <a:spcPct val="0"/>
              </a:spcBef>
              <a:spcAft>
                <a:spcPct val="0"/>
              </a:spcAft>
              <a:defRPr sz="2400">
                <a:solidFill>
                  <a:schemeClr val="tx1"/>
                </a:solidFill>
                <a:latin typeface="Times New Roman" panose="02020603050405020304" pitchFamily="18" charset="0"/>
              </a:defRPr>
            </a:lvl6pPr>
            <a:lvl7pPr defTabSz="342900" eaLnBrk="0" fontAlgn="base" hangingPunct="0">
              <a:spcBef>
                <a:spcPct val="0"/>
              </a:spcBef>
              <a:spcAft>
                <a:spcPct val="0"/>
              </a:spcAft>
              <a:defRPr sz="2400">
                <a:solidFill>
                  <a:schemeClr val="tx1"/>
                </a:solidFill>
                <a:latin typeface="Times New Roman" panose="02020603050405020304" pitchFamily="18" charset="0"/>
              </a:defRPr>
            </a:lvl7pPr>
            <a:lvl8pPr defTabSz="342900" eaLnBrk="0" fontAlgn="base" hangingPunct="0">
              <a:spcBef>
                <a:spcPct val="0"/>
              </a:spcBef>
              <a:spcAft>
                <a:spcPct val="0"/>
              </a:spcAft>
              <a:defRPr sz="2400">
                <a:solidFill>
                  <a:schemeClr val="tx1"/>
                </a:solidFill>
                <a:latin typeface="Times New Roman" panose="02020603050405020304" pitchFamily="18" charset="0"/>
              </a:defRPr>
            </a:lvl8pPr>
            <a:lvl9pPr defTabSz="3429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2000" dirty="0">
                <a:latin typeface="Arial" panose="020B0604020202020204" pitchFamily="34" charset="0"/>
              </a:rPr>
              <a:t>Charged surfaces accelerate the deposition of particles of opposite 	polarity, accelerating contamination.</a:t>
            </a:r>
          </a:p>
          <a:p>
            <a:pPr>
              <a:buFontTx/>
              <a:buChar char="•"/>
            </a:pPr>
            <a:endParaRPr lang="en-US" altLang="en-US" sz="2000" dirty="0">
              <a:latin typeface="Arial" panose="020B0604020202020204" pitchFamily="34" charset="0"/>
            </a:endParaRPr>
          </a:p>
          <a:p>
            <a:pPr>
              <a:buFontTx/>
              <a:buChar char="•"/>
            </a:pPr>
            <a:r>
              <a:rPr lang="en-US" altLang="en-US" sz="2000" dirty="0">
                <a:latin typeface="Arial" panose="020B0604020202020204" pitchFamily="34" charset="0"/>
              </a:rPr>
              <a:t>Deposition rates per surface area are proportional to the electric field 	(surface charge density) and to the particle charge, concentration and 	electrical mobility. </a:t>
            </a:r>
          </a:p>
          <a:p>
            <a:pPr>
              <a:buFontTx/>
              <a:buChar char="•"/>
            </a:pPr>
            <a:endParaRPr lang="en-US" altLang="en-US" sz="2000" dirty="0">
              <a:latin typeface="Arial" panose="020B0604020202020204" pitchFamily="34" charset="0"/>
            </a:endParaRPr>
          </a:p>
          <a:p>
            <a:pPr>
              <a:buFontTx/>
              <a:buChar char="•"/>
            </a:pPr>
            <a:r>
              <a:rPr lang="en-US" altLang="en-US" sz="2000" dirty="0">
                <a:latin typeface="Arial" panose="020B0604020202020204" pitchFamily="34" charset="0"/>
              </a:rPr>
              <a:t>Current standard contamination control procedures can minimize 	concentration. </a:t>
            </a:r>
          </a:p>
          <a:p>
            <a:pPr>
              <a:buFontTx/>
              <a:buChar char="•"/>
            </a:pPr>
            <a:endParaRPr lang="en-US" altLang="en-US" sz="2000" dirty="0">
              <a:latin typeface="Arial" panose="020B0604020202020204" pitchFamily="34" charset="0"/>
            </a:endParaRPr>
          </a:p>
          <a:p>
            <a:pPr>
              <a:buFontTx/>
              <a:buChar char="•"/>
            </a:pPr>
            <a:r>
              <a:rPr lang="en-US" altLang="en-US" sz="2000" dirty="0">
                <a:latin typeface="Arial" panose="020B0604020202020204" pitchFamily="34" charset="0"/>
              </a:rPr>
              <a:t>Room Ionization is able to reduce particle charge and surface charge, 	reducing this source of particulate contamination. </a:t>
            </a:r>
          </a:p>
        </p:txBody>
      </p:sp>
      <p:sp>
        <p:nvSpPr>
          <p:cNvPr id="142347" name="Text Box 11"/>
          <p:cNvSpPr txBox="1">
            <a:spLocks noChangeArrowheads="1"/>
          </p:cNvSpPr>
          <p:nvPr/>
        </p:nvSpPr>
        <p:spPr bwMode="auto">
          <a:xfrm>
            <a:off x="4038600" y="1295400"/>
            <a:ext cx="9985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Arial" panose="020B0604020202020204" pitchFamily="34" charset="0"/>
              </a:rPr>
              <a:t>ESA</a:t>
            </a:r>
            <a:endParaRPr lang="en-US" altLang="en-US" dirty="0"/>
          </a:p>
        </p:txBody>
      </p:sp>
      <p:sp>
        <p:nvSpPr>
          <p:cNvPr id="142348"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Why Room Ionization?</a:t>
            </a:r>
          </a:p>
        </p:txBody>
      </p:sp>
      <p:sp>
        <p:nvSpPr>
          <p:cNvPr id="142349" name="Text Box 13"/>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2350" name="Picture 14"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6"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43368" name="Rectangle 8"/>
          <p:cNvSpPr>
            <a:spLocks noChangeArrowheads="1"/>
          </p:cNvSpPr>
          <p:nvPr/>
        </p:nvSpPr>
        <p:spPr bwMode="auto">
          <a:xfrm>
            <a:off x="0" y="3191608"/>
            <a:ext cx="4495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latin typeface="Arial" panose="020B0604020202020204" pitchFamily="34" charset="0"/>
              </a:rPr>
              <a:t>IRIS Room Ionization System is a single-wire, bipolar, corona ionization system generating both polarities of ions at each single emitter unit conforming to ANSI/ESD S20.20 tested per ANSI/ESD STM3.1 and ESD </a:t>
            </a:r>
            <a:r>
              <a:rPr lang="en-US" altLang="en-US" sz="2000" dirty="0" smtClean="0">
                <a:latin typeface="Arial" panose="020B0604020202020204" pitchFamily="34" charset="0"/>
              </a:rPr>
              <a:t>TR53.  </a:t>
            </a:r>
            <a:r>
              <a:rPr lang="en-US" altLang="en-US" sz="2000" dirty="0">
                <a:latin typeface="Arial" panose="020B0604020202020204" pitchFamily="34" charset="0"/>
              </a:rPr>
              <a:t>IRIS operates on pulse DC.  </a:t>
            </a:r>
          </a:p>
          <a:p>
            <a:endParaRPr lang="en-US" altLang="en-US" sz="2000" dirty="0">
              <a:latin typeface="Arial" panose="020B0604020202020204" pitchFamily="34" charset="0"/>
            </a:endParaRPr>
          </a:p>
        </p:txBody>
      </p:sp>
      <p:sp>
        <p:nvSpPr>
          <p:cNvPr id="143372"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Design</a:t>
            </a:r>
          </a:p>
        </p:txBody>
      </p:sp>
      <p:sp>
        <p:nvSpPr>
          <p:cNvPr id="143373" name="Text Box 13"/>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3374" name="Picture 14"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577" y="2148342"/>
            <a:ext cx="4876800" cy="3914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Text Box 7"/>
          <p:cNvSpPr txBox="1">
            <a:spLocks noChangeArrowheads="1"/>
          </p:cNvSpPr>
          <p:nvPr/>
        </p:nvSpPr>
        <p:spPr bwMode="auto">
          <a:xfrm>
            <a:off x="2286000" y="2514600"/>
            <a:ext cx="6858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8600">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600" dirty="0">
                <a:latin typeface="Arial" panose="020B0604020202020204" pitchFamily="34" charset="0"/>
              </a:rPr>
              <a:t>IRIS Power Supply controls each Zone</a:t>
            </a:r>
          </a:p>
          <a:p>
            <a:r>
              <a:rPr lang="en-US" altLang="en-US" sz="1600" dirty="0">
                <a:latin typeface="Arial" panose="020B0604020202020204" pitchFamily="34" charset="0"/>
              </a:rPr>
              <a:t> </a:t>
            </a:r>
          </a:p>
          <a:p>
            <a:pPr>
              <a:buFontTx/>
              <a:buChar char="•"/>
            </a:pPr>
            <a:r>
              <a:rPr lang="en-US" altLang="en-US" sz="1600" dirty="0">
                <a:latin typeface="Arial" panose="020B0604020202020204" pitchFamily="34" charset="0"/>
              </a:rPr>
              <a:t>IRIS Power Supply is controlled by Tablet PC</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Tablet PC controls IRIS Power Supply via TEAM5 IRIS Client </a:t>
            </a:r>
            <a:r>
              <a:rPr lang="en-US" altLang="en-US" sz="1600" dirty="0" smtClean="0">
                <a:latin typeface="Arial" panose="020B0604020202020204" pitchFamily="34" charset="0"/>
              </a:rPr>
              <a:t>Software</a:t>
            </a:r>
          </a:p>
          <a:p>
            <a:pPr>
              <a:buFontTx/>
              <a:buChar char="•"/>
            </a:pPr>
            <a:endParaRPr lang="en-US" altLang="en-US" sz="1600" dirty="0">
              <a:latin typeface="Arial" panose="020B0604020202020204" pitchFamily="34" charset="0"/>
            </a:endParaRPr>
          </a:p>
          <a:p>
            <a:pPr>
              <a:buFontTx/>
              <a:buChar char="•"/>
            </a:pPr>
            <a:r>
              <a:rPr lang="en-US" altLang="en-US" sz="1600" dirty="0" smtClean="0">
                <a:latin typeface="Arial" panose="020B0604020202020204" pitchFamily="34" charset="0"/>
              </a:rPr>
              <a:t>3 Sensors per Zone provide feedback to monitor stability of the Zone </a:t>
            </a:r>
            <a:endParaRPr lang="en-US" altLang="en-US" sz="1600" dirty="0">
              <a:latin typeface="Arial" panose="020B0604020202020204" pitchFamily="34" charset="0"/>
            </a:endParaRP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TEAM5 IRIS Server monitors all Zones running TEAM5 IRIS Client</a:t>
            </a:r>
          </a:p>
          <a:p>
            <a:pPr>
              <a:buFontTx/>
              <a:buChar char="•"/>
            </a:pPr>
            <a:endParaRPr lang="en-US" altLang="en-US" sz="1600" dirty="0">
              <a:latin typeface="Arial" panose="020B0604020202020204" pitchFamily="34" charset="0"/>
            </a:endParaRPr>
          </a:p>
          <a:p>
            <a:pPr>
              <a:buFontTx/>
              <a:buChar char="•"/>
            </a:pPr>
            <a:r>
              <a:rPr lang="en-US" altLang="en-US" sz="1600" dirty="0">
                <a:latin typeface="Arial" panose="020B0604020202020204" pitchFamily="34" charset="0"/>
              </a:rPr>
              <a:t>Requirements to support configuration include</a:t>
            </a:r>
          </a:p>
          <a:p>
            <a:pPr>
              <a:buFontTx/>
              <a:buChar char="•"/>
            </a:pPr>
            <a:endParaRPr lang="en-US" altLang="en-US" sz="1600" dirty="0">
              <a:latin typeface="Arial" panose="020B0604020202020204" pitchFamily="34" charset="0"/>
            </a:endParaRPr>
          </a:p>
          <a:p>
            <a:pPr lvl="1">
              <a:buFont typeface="Wingdings" panose="05000000000000000000" pitchFamily="2" charset="2"/>
              <a:buChar char="ü"/>
            </a:pPr>
            <a:r>
              <a:rPr lang="en-US" altLang="en-US" sz="1600" dirty="0">
                <a:latin typeface="Arial" panose="020B0604020202020204" pitchFamily="34" charset="0"/>
              </a:rPr>
              <a:t>2 AC Outlet </a:t>
            </a:r>
          </a:p>
          <a:p>
            <a:pPr lvl="1">
              <a:buFont typeface="Wingdings" panose="05000000000000000000" pitchFamily="2" charset="2"/>
              <a:buChar char="ü"/>
            </a:pPr>
            <a:r>
              <a:rPr lang="en-US" altLang="en-US" sz="1600" dirty="0">
                <a:latin typeface="Arial" panose="020B0604020202020204" pitchFamily="34" charset="0"/>
              </a:rPr>
              <a:t>Ethernet connection to support TEAM5 IRIS Server</a:t>
            </a:r>
          </a:p>
        </p:txBody>
      </p:sp>
      <p:sp>
        <p:nvSpPr>
          <p:cNvPr id="137224" name="Text Box 8"/>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 Power Supply &amp; Tablet</a:t>
            </a:r>
          </a:p>
        </p:txBody>
      </p:sp>
      <p:sp>
        <p:nvSpPr>
          <p:cNvPr id="137225" name="Text Box 9"/>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37226" name="Picture 10"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37227" name="Text Box 11"/>
          <p:cNvSpPr txBox="1">
            <a:spLocks noChangeArrowheads="1"/>
          </p:cNvSpPr>
          <p:nvPr/>
        </p:nvSpPr>
        <p:spPr bwMode="auto">
          <a:xfrm>
            <a:off x="1676400" y="1295400"/>
            <a:ext cx="6118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Arial" panose="020B0604020202020204" pitchFamily="34" charset="0"/>
              </a:rPr>
              <a:t>IRIS Power Supply Configuration</a:t>
            </a:r>
            <a:endParaRPr lang="en-US" alt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62200"/>
            <a:ext cx="2321596" cy="380377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4"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40295" name="Text Box 7"/>
          <p:cNvSpPr txBox="1">
            <a:spLocks noChangeArrowheads="1"/>
          </p:cNvSpPr>
          <p:nvPr/>
        </p:nvSpPr>
        <p:spPr bwMode="auto">
          <a:xfrm>
            <a:off x="685800" y="2251075"/>
            <a:ext cx="8458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400" dirty="0">
                <a:latin typeface="Arial" panose="020B0604020202020204" pitchFamily="34" charset="0"/>
              </a:rPr>
              <a:t>Bi-polar ionization from a single emitter tip - yields unsurpassed ion production and equal ion production. Each polarity is affected the same by wear or build up on the tip resulting in stable ion production over time.</a:t>
            </a: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Lightweight, modular emitter system – no heavy power supplies mounted overhead, easy to maintain emitters, easy to change room </a:t>
            </a:r>
            <a:r>
              <a:rPr lang="en-US" altLang="en-US" sz="1400" dirty="0" smtClean="0">
                <a:latin typeface="Arial" panose="020B0604020202020204" pitchFamily="34" charset="0"/>
              </a:rPr>
              <a:t>layout.</a:t>
            </a:r>
            <a:endParaRPr lang="en-US" altLang="en-US" sz="1400" dirty="0">
              <a:latin typeface="Arial" panose="020B0604020202020204" pitchFamily="34" charset="0"/>
            </a:endParaRP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Precision real time ion sensing and cycle timing - offers superior </a:t>
            </a:r>
            <a:r>
              <a:rPr lang="en-US" altLang="en-US" sz="1400" dirty="0" smtClean="0">
                <a:latin typeface="Arial" panose="020B0604020202020204" pitchFamily="34" charset="0"/>
              </a:rPr>
              <a:t>balance.</a:t>
            </a:r>
            <a:endParaRPr lang="en-US" altLang="en-US" sz="1400" dirty="0">
              <a:latin typeface="Arial" panose="020B0604020202020204" pitchFamily="34" charset="0"/>
            </a:endParaRP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White ABS construction – superior cleanroom </a:t>
            </a:r>
            <a:r>
              <a:rPr lang="en-US" altLang="en-US" sz="1400" dirty="0" smtClean="0">
                <a:latin typeface="Arial" panose="020B0604020202020204" pitchFamily="34" charset="0"/>
              </a:rPr>
              <a:t>performance.</a:t>
            </a:r>
            <a:endParaRPr lang="en-US" altLang="en-US" sz="1400" dirty="0">
              <a:latin typeface="Arial" panose="020B0604020202020204" pitchFamily="34" charset="0"/>
            </a:endParaRP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Powered by a digital, high-accuracy, laboratory-grade power supply – only one power supply needed per room, substantially decreasing calibration time, up to 250 </a:t>
            </a:r>
            <a:r>
              <a:rPr lang="en-US" altLang="en-US" sz="1400" dirty="0" smtClean="0">
                <a:latin typeface="Arial" panose="020B0604020202020204" pitchFamily="34" charset="0"/>
              </a:rPr>
              <a:t>emitters.</a:t>
            </a:r>
            <a:endParaRPr lang="en-US" altLang="en-US" sz="1400" dirty="0">
              <a:latin typeface="Arial" panose="020B0604020202020204" pitchFamily="34" charset="0"/>
            </a:endParaRP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Touch screen computer management software – event and fault monitoring with alarms and </a:t>
            </a:r>
            <a:r>
              <a:rPr lang="en-US" altLang="en-US" sz="1400" dirty="0" smtClean="0">
                <a:latin typeface="Arial" panose="020B0604020202020204" pitchFamily="34" charset="0"/>
              </a:rPr>
              <a:t>logging.</a:t>
            </a:r>
            <a:endParaRPr lang="en-US" altLang="en-US" sz="1400" dirty="0">
              <a:latin typeface="Arial" panose="020B0604020202020204" pitchFamily="34" charset="0"/>
            </a:endParaRPr>
          </a:p>
          <a:p>
            <a:pPr>
              <a:buFontTx/>
              <a:buChar char="•"/>
            </a:pPr>
            <a:endParaRPr lang="en-US" altLang="en-US" sz="1400" dirty="0">
              <a:latin typeface="Arial" panose="020B0604020202020204" pitchFamily="34" charset="0"/>
            </a:endParaRPr>
          </a:p>
          <a:p>
            <a:pPr>
              <a:buFontTx/>
              <a:buChar char="•"/>
            </a:pPr>
            <a:r>
              <a:rPr lang="en-US" altLang="en-US" sz="1400" dirty="0">
                <a:latin typeface="Arial" panose="020B0604020202020204" pitchFamily="34" charset="0"/>
              </a:rPr>
              <a:t>Uninterrupted 24x7 operation – no operator interaction required Absolute Protection for your Critical </a:t>
            </a:r>
            <a:r>
              <a:rPr lang="en-US" altLang="en-US" sz="1400" dirty="0" smtClean="0">
                <a:latin typeface="Arial" panose="020B0604020202020204" pitchFamily="34" charset="0"/>
              </a:rPr>
              <a:t>Processes.</a:t>
            </a:r>
            <a:endParaRPr lang="en-US" altLang="en-US" sz="1400" dirty="0">
              <a:latin typeface="Arial" panose="020B0604020202020204" pitchFamily="34" charset="0"/>
            </a:endParaRPr>
          </a:p>
        </p:txBody>
      </p:sp>
      <p:sp>
        <p:nvSpPr>
          <p:cNvPr id="140296" name="Text Box 8"/>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40297" name="Picture 9"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40300" name="Text Box 12"/>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a:t>
            </a:r>
          </a:p>
        </p:txBody>
      </p:sp>
      <p:sp>
        <p:nvSpPr>
          <p:cNvPr id="140301" name="Text Box 13"/>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Systems Features</a:t>
            </a: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ext Box 6"/>
          <p:cNvSpPr txBox="1">
            <a:spLocks noChangeArrowheads="1"/>
          </p:cNvSpPr>
          <p:nvPr/>
        </p:nvSpPr>
        <p:spPr bwMode="auto">
          <a:xfrm>
            <a:off x="381000" y="2336800"/>
            <a:ext cx="89154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285750" defTabSz="749300">
              <a:defRPr sz="2400">
                <a:solidFill>
                  <a:schemeClr val="tx1"/>
                </a:solidFill>
                <a:latin typeface="Times New Roman" panose="02020603050405020304" pitchFamily="18" charset="0"/>
              </a:defRPr>
            </a:lvl1pPr>
            <a:lvl2pPr marL="857250" defTabSz="749300">
              <a:defRPr sz="2400">
                <a:solidFill>
                  <a:schemeClr val="tx1"/>
                </a:solidFill>
                <a:latin typeface="Times New Roman" panose="02020603050405020304" pitchFamily="18" charset="0"/>
              </a:defRPr>
            </a:lvl2pPr>
            <a:lvl3pPr marL="971550" defTabSz="749300">
              <a:defRPr sz="2400">
                <a:solidFill>
                  <a:schemeClr val="tx1"/>
                </a:solidFill>
                <a:latin typeface="Times New Roman" panose="02020603050405020304" pitchFamily="18" charset="0"/>
              </a:defRPr>
            </a:lvl3pPr>
            <a:lvl4pPr defTabSz="749300">
              <a:defRPr sz="2400">
                <a:solidFill>
                  <a:schemeClr val="tx1"/>
                </a:solidFill>
                <a:latin typeface="Times New Roman" panose="02020603050405020304" pitchFamily="18" charset="0"/>
              </a:defRPr>
            </a:lvl4pPr>
            <a:lvl5pPr defTabSz="749300">
              <a:defRPr sz="2400">
                <a:solidFill>
                  <a:schemeClr val="tx1"/>
                </a:solidFill>
                <a:latin typeface="Times New Roman" panose="02020603050405020304" pitchFamily="18" charset="0"/>
              </a:defRPr>
            </a:lvl5pPr>
            <a:lvl6pPr defTabSz="749300" eaLnBrk="0" fontAlgn="base" hangingPunct="0">
              <a:spcBef>
                <a:spcPct val="0"/>
              </a:spcBef>
              <a:spcAft>
                <a:spcPct val="0"/>
              </a:spcAft>
              <a:defRPr sz="2400">
                <a:solidFill>
                  <a:schemeClr val="tx1"/>
                </a:solidFill>
                <a:latin typeface="Times New Roman" panose="02020603050405020304" pitchFamily="18" charset="0"/>
              </a:defRPr>
            </a:lvl6pPr>
            <a:lvl7pPr defTabSz="749300" eaLnBrk="0" fontAlgn="base" hangingPunct="0">
              <a:spcBef>
                <a:spcPct val="0"/>
              </a:spcBef>
              <a:spcAft>
                <a:spcPct val="0"/>
              </a:spcAft>
              <a:defRPr sz="2400">
                <a:solidFill>
                  <a:schemeClr val="tx1"/>
                </a:solidFill>
                <a:latin typeface="Times New Roman" panose="02020603050405020304" pitchFamily="18" charset="0"/>
              </a:defRPr>
            </a:lvl7pPr>
            <a:lvl8pPr defTabSz="749300" eaLnBrk="0" fontAlgn="base" hangingPunct="0">
              <a:spcBef>
                <a:spcPct val="0"/>
              </a:spcBef>
              <a:spcAft>
                <a:spcPct val="0"/>
              </a:spcAft>
              <a:defRPr sz="2400">
                <a:solidFill>
                  <a:schemeClr val="tx1"/>
                </a:solidFill>
                <a:latin typeface="Times New Roman" panose="02020603050405020304" pitchFamily="18" charset="0"/>
              </a:defRPr>
            </a:lvl8pPr>
            <a:lvl9pPr defTabSz="7493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600" dirty="0">
                <a:solidFill>
                  <a:srgbClr val="000000"/>
                </a:solidFill>
                <a:latin typeface="Arial" panose="020B0604020202020204" pitchFamily="34" charset="0"/>
              </a:rPr>
              <a:t>No single point of failure – Each Zone has it own client software monitoring </a:t>
            </a:r>
            <a:r>
              <a:rPr lang="en-US" altLang="en-US" sz="1600" dirty="0" smtClean="0">
                <a:solidFill>
                  <a:srgbClr val="000000"/>
                </a:solidFill>
                <a:latin typeface="Arial" panose="020B0604020202020204" pitchFamily="34" charset="0"/>
              </a:rPr>
              <a:t>system.</a:t>
            </a:r>
            <a:endParaRPr lang="en-US" altLang="en-US" sz="1600" dirty="0">
              <a:solidFill>
                <a:srgbClr val="000000"/>
              </a:solidFill>
              <a:latin typeface="Arial" panose="020B0604020202020204" pitchFamily="34" charset="0"/>
            </a:endParaRPr>
          </a:p>
          <a:p>
            <a:pPr>
              <a:buFontTx/>
              <a:buChar char="•"/>
            </a:pPr>
            <a:endParaRPr lang="en-US" altLang="en-US" sz="1600" dirty="0">
              <a:solidFill>
                <a:srgbClr val="000000"/>
              </a:solidFill>
              <a:latin typeface="Arial" panose="020B0604020202020204" pitchFamily="34" charset="0"/>
            </a:endParaRPr>
          </a:p>
          <a:p>
            <a:pPr>
              <a:buFontTx/>
              <a:buChar char="•"/>
            </a:pPr>
            <a:r>
              <a:rPr lang="en-US" altLang="en-US" sz="1600" dirty="0">
                <a:solidFill>
                  <a:srgbClr val="000000"/>
                </a:solidFill>
                <a:latin typeface="Arial" panose="020B0604020202020204" pitchFamily="34" charset="0"/>
              </a:rPr>
              <a:t>IRIS Client Software – Touch screen compatible allowing for ease of calibration and 	</a:t>
            </a:r>
            <a:r>
              <a:rPr lang="en-US" altLang="en-US" sz="1600" dirty="0" smtClean="0">
                <a:solidFill>
                  <a:srgbClr val="000000"/>
                </a:solidFill>
                <a:latin typeface="Arial" panose="020B0604020202020204" pitchFamily="34" charset="0"/>
              </a:rPr>
              <a:t>adjustment.</a:t>
            </a:r>
            <a:endParaRPr lang="en-US" altLang="en-US" sz="1600" dirty="0">
              <a:solidFill>
                <a:srgbClr val="000000"/>
              </a:solidFill>
              <a:latin typeface="Arial" panose="020B0604020202020204" pitchFamily="34" charset="0"/>
            </a:endParaRPr>
          </a:p>
          <a:p>
            <a:pPr>
              <a:buFontTx/>
              <a:buChar char="•"/>
            </a:pPr>
            <a:endParaRPr lang="en-US" altLang="en-US" sz="1600" dirty="0">
              <a:solidFill>
                <a:srgbClr val="000000"/>
              </a:solidFill>
              <a:latin typeface="Arial" panose="020B0604020202020204" pitchFamily="34" charset="0"/>
            </a:endParaRPr>
          </a:p>
          <a:p>
            <a:pPr>
              <a:buFontTx/>
              <a:buChar char="•"/>
            </a:pPr>
            <a:r>
              <a:rPr lang="en-US" altLang="en-US" sz="1600" dirty="0">
                <a:solidFill>
                  <a:srgbClr val="000000"/>
                </a:solidFill>
                <a:latin typeface="Arial" panose="020B0604020202020204" pitchFamily="34" charset="0"/>
              </a:rPr>
              <a:t>IRIS Server Software –synchronization and remote monitoring of multiple </a:t>
            </a:r>
            <a:r>
              <a:rPr lang="en-US" altLang="en-US" sz="1600" dirty="0" smtClean="0">
                <a:solidFill>
                  <a:srgbClr val="000000"/>
                </a:solidFill>
                <a:latin typeface="Arial" panose="020B0604020202020204" pitchFamily="34" charset="0"/>
              </a:rPr>
              <a:t>Zones.</a:t>
            </a:r>
            <a:endParaRPr lang="en-US" altLang="en-US" sz="1600" dirty="0">
              <a:solidFill>
                <a:srgbClr val="000000"/>
              </a:solidFill>
              <a:latin typeface="Arial" panose="020B0604020202020204" pitchFamily="34" charset="0"/>
            </a:endParaRPr>
          </a:p>
          <a:p>
            <a:pPr>
              <a:buFontTx/>
              <a:buChar char="•"/>
            </a:pPr>
            <a:endParaRPr lang="en-US" altLang="en-US" sz="1600" dirty="0">
              <a:solidFill>
                <a:srgbClr val="000000"/>
              </a:solidFill>
              <a:latin typeface="Arial" panose="020B0604020202020204" pitchFamily="34" charset="0"/>
            </a:endParaRPr>
          </a:p>
          <a:p>
            <a:pPr>
              <a:buFontTx/>
              <a:buChar char="•"/>
            </a:pPr>
            <a:r>
              <a:rPr lang="en-US" altLang="en-US" sz="1600" dirty="0">
                <a:solidFill>
                  <a:srgbClr val="000000"/>
                </a:solidFill>
                <a:latin typeface="Arial" panose="020B0604020202020204" pitchFamily="34" charset="0"/>
              </a:rPr>
              <a:t>Simultaneous Calibration / Operation - Other Zones may continue to operate while one </a:t>
            </a:r>
            <a:br>
              <a:rPr lang="en-US" altLang="en-US" sz="1600" dirty="0">
                <a:solidFill>
                  <a:srgbClr val="000000"/>
                </a:solidFill>
                <a:latin typeface="Arial" panose="020B0604020202020204" pitchFamily="34" charset="0"/>
              </a:rPr>
            </a:br>
            <a:r>
              <a:rPr lang="en-US" altLang="en-US" sz="1600" dirty="0">
                <a:solidFill>
                  <a:srgbClr val="000000"/>
                </a:solidFill>
                <a:latin typeface="Arial" panose="020B0604020202020204" pitchFamily="34" charset="0"/>
              </a:rPr>
              <a:t>     or more zones are being serviced.</a:t>
            </a:r>
            <a:br>
              <a:rPr lang="en-US" altLang="en-US" sz="1600" dirty="0">
                <a:solidFill>
                  <a:srgbClr val="000000"/>
                </a:solidFill>
                <a:latin typeface="Arial" panose="020B0604020202020204" pitchFamily="34" charset="0"/>
              </a:rPr>
            </a:br>
            <a:endParaRPr lang="en-US" altLang="en-US" sz="1600" dirty="0">
              <a:solidFill>
                <a:srgbClr val="000000"/>
              </a:solidFill>
              <a:latin typeface="Arial" panose="020B0604020202020204" pitchFamily="34" charset="0"/>
            </a:endParaRPr>
          </a:p>
          <a:p>
            <a:pPr>
              <a:buFontTx/>
              <a:buChar char="•"/>
            </a:pPr>
            <a:r>
              <a:rPr lang="en-US" altLang="en-US" sz="1600" dirty="0">
                <a:solidFill>
                  <a:srgbClr val="000000"/>
                </a:solidFill>
                <a:latin typeface="Arial" panose="020B0604020202020204" pitchFamily="34" charset="0"/>
              </a:rPr>
              <a:t>Monitoring – TEAM5 IRIS Client software shows detailed feedback for Three sensors </a:t>
            </a:r>
            <a:br>
              <a:rPr lang="en-US" altLang="en-US" sz="1600" dirty="0">
                <a:solidFill>
                  <a:srgbClr val="000000"/>
                </a:solidFill>
                <a:latin typeface="Arial" panose="020B0604020202020204" pitchFamily="34" charset="0"/>
              </a:rPr>
            </a:br>
            <a:r>
              <a:rPr lang="en-US" altLang="en-US" sz="1600" dirty="0">
                <a:solidFill>
                  <a:srgbClr val="000000"/>
                </a:solidFill>
                <a:latin typeface="Arial" panose="020B0604020202020204" pitchFamily="34" charset="0"/>
              </a:rPr>
              <a:t>     and HV displayed on each tablet PC where the IRIS operates.   </a:t>
            </a:r>
          </a:p>
          <a:p>
            <a:pPr>
              <a:buFontTx/>
              <a:buChar char="•"/>
            </a:pPr>
            <a:endParaRPr lang="en-US" altLang="en-US" sz="1600" dirty="0">
              <a:solidFill>
                <a:srgbClr val="000000"/>
              </a:solidFill>
              <a:latin typeface="Arial" panose="020B0604020202020204" pitchFamily="34" charset="0"/>
            </a:endParaRPr>
          </a:p>
          <a:p>
            <a:pPr>
              <a:buFontTx/>
              <a:buChar char="•"/>
            </a:pPr>
            <a:r>
              <a:rPr lang="en-US" altLang="en-US" sz="1600" dirty="0">
                <a:solidFill>
                  <a:srgbClr val="000000"/>
                </a:solidFill>
                <a:latin typeface="Arial" panose="020B0604020202020204" pitchFamily="34" charset="0"/>
              </a:rPr>
              <a:t>No Serial Cable Network Required - communication between the client software and 	server software is handled via Network (Wired or Wireless). </a:t>
            </a:r>
            <a:endParaRPr lang="en-US" altLang="en-US" sz="2000" dirty="0">
              <a:solidFill>
                <a:srgbClr val="000000"/>
              </a:solidFill>
              <a:latin typeface=" sans-serif"/>
            </a:endParaRPr>
          </a:p>
        </p:txBody>
      </p:sp>
      <p:sp>
        <p:nvSpPr>
          <p:cNvPr id="128007" name="Text Box 7"/>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8008" name="Picture 8"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8010" name="Text Box 10"/>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TEAM5 IRIS Software</a:t>
            </a:r>
          </a:p>
        </p:txBody>
      </p:sp>
      <p:sp>
        <p:nvSpPr>
          <p:cNvPr id="128011" name="Text Box 11"/>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Systems Features</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0" name="Text Box 6"/>
          <p:cNvSpPr txBox="1">
            <a:spLocks noChangeArrowheads="1"/>
          </p:cNvSpPr>
          <p:nvPr/>
        </p:nvSpPr>
        <p:spPr bwMode="auto">
          <a:xfrm>
            <a:off x="2422525" y="2403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dirty="0"/>
          </a:p>
        </p:txBody>
      </p:sp>
      <p:sp>
        <p:nvSpPr>
          <p:cNvPr id="129031" name="Text Box 7"/>
          <p:cNvSpPr txBox="1">
            <a:spLocks noChangeArrowheads="1"/>
          </p:cNvSpPr>
          <p:nvPr/>
        </p:nvSpPr>
        <p:spPr bwMode="auto">
          <a:xfrm>
            <a:off x="685800" y="2193925"/>
            <a:ext cx="8458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1500" dirty="0">
                <a:latin typeface="Arial" panose="020B0604020202020204" pitchFamily="34" charset="0"/>
              </a:rPr>
              <a:t>Excellent performance in charge decay and particulate control – fully adjustable and biased ion </a:t>
            </a:r>
            <a:r>
              <a:rPr lang="en-US" altLang="en-US" sz="1500" dirty="0" smtClean="0">
                <a:latin typeface="Arial" panose="020B0604020202020204" pitchFamily="34" charset="0"/>
              </a:rPr>
              <a:t>output.</a:t>
            </a:r>
            <a:endParaRPr lang="en-US" altLang="en-US" sz="1500" dirty="0">
              <a:latin typeface="Arial" panose="020B0604020202020204" pitchFamily="34" charset="0"/>
            </a:endParaRPr>
          </a:p>
          <a:p>
            <a:r>
              <a:rPr lang="en-US" altLang="en-US" sz="1500" dirty="0">
                <a:latin typeface="Arial" panose="020B0604020202020204" pitchFamily="34" charset="0"/>
              </a:rPr>
              <a:t> </a:t>
            </a:r>
          </a:p>
          <a:p>
            <a:pPr>
              <a:buFontTx/>
              <a:buChar char="•"/>
            </a:pPr>
            <a:r>
              <a:rPr lang="en-US" altLang="en-US" sz="1500" dirty="0">
                <a:latin typeface="Arial" panose="020B0604020202020204" pitchFamily="34" charset="0"/>
              </a:rPr>
              <a:t>Industry leading with minimal total cost of ownership </a:t>
            </a:r>
            <a:r>
              <a:rPr lang="en-US" altLang="en-US" sz="1500" dirty="0" smtClean="0">
                <a:latin typeface="Arial" panose="020B0604020202020204" pitchFamily="34" charset="0"/>
              </a:rPr>
              <a:t>- </a:t>
            </a:r>
            <a:r>
              <a:rPr lang="en-US" altLang="en-US" sz="1500" dirty="0">
                <a:latin typeface="Arial" panose="020B0604020202020204" pitchFamily="34" charset="0"/>
              </a:rPr>
              <a:t>Single power supply architecture substantially reduces up front investment and subsequent maintenance costs compared to other systems on the </a:t>
            </a:r>
            <a:r>
              <a:rPr lang="en-US" altLang="en-US" sz="1500" dirty="0" smtClean="0">
                <a:latin typeface="Arial" panose="020B0604020202020204" pitchFamily="34" charset="0"/>
              </a:rPr>
              <a:t>market.</a:t>
            </a:r>
            <a:endParaRPr lang="en-US" altLang="en-US" sz="1500" dirty="0">
              <a:latin typeface="Arial" panose="020B0604020202020204" pitchFamily="34" charset="0"/>
            </a:endParaRPr>
          </a:p>
          <a:p>
            <a:pPr>
              <a:buFontTx/>
              <a:buChar char="•"/>
            </a:pPr>
            <a:endParaRPr lang="en-US" altLang="en-US" sz="1500" dirty="0">
              <a:latin typeface="Arial" panose="020B0604020202020204" pitchFamily="34" charset="0"/>
            </a:endParaRPr>
          </a:p>
          <a:p>
            <a:pPr>
              <a:buFontTx/>
              <a:buChar char="•"/>
            </a:pPr>
            <a:r>
              <a:rPr lang="en-US" altLang="en-US" sz="1500" dirty="0">
                <a:latin typeface="Arial" panose="020B0604020202020204" pitchFamily="34" charset="0"/>
              </a:rPr>
              <a:t>Reduced oversight by QA and production control - built for unattended operation; lowest maintenance cost in the </a:t>
            </a:r>
            <a:r>
              <a:rPr lang="en-US" altLang="en-US" sz="1500" dirty="0" smtClean="0">
                <a:latin typeface="Arial" panose="020B0604020202020204" pitchFamily="34" charset="0"/>
              </a:rPr>
              <a:t>industry. </a:t>
            </a:r>
            <a:endParaRPr lang="en-US" altLang="en-US" sz="1500" dirty="0">
              <a:latin typeface="Arial" panose="020B0604020202020204" pitchFamily="34" charset="0"/>
            </a:endParaRPr>
          </a:p>
          <a:p>
            <a:pPr>
              <a:buFontTx/>
              <a:buChar char="•"/>
            </a:pPr>
            <a:endParaRPr lang="en-US" altLang="en-US" sz="1500" dirty="0">
              <a:latin typeface="Arial" panose="020B0604020202020204" pitchFamily="34" charset="0"/>
            </a:endParaRPr>
          </a:p>
          <a:p>
            <a:pPr>
              <a:buFontTx/>
              <a:buChar char="•"/>
            </a:pPr>
            <a:r>
              <a:rPr lang="en-US" altLang="en-US" sz="1500" dirty="0">
                <a:latin typeface="Arial" panose="020B0604020202020204" pitchFamily="34" charset="0"/>
              </a:rPr>
              <a:t>Flexible, modular design - installation can be modified, added to or moved without special </a:t>
            </a:r>
            <a:r>
              <a:rPr lang="en-US" altLang="en-US" sz="1500" dirty="0" smtClean="0">
                <a:latin typeface="Arial" panose="020B0604020202020204" pitchFamily="34" charset="0"/>
              </a:rPr>
              <a:t>tools.</a:t>
            </a:r>
          </a:p>
          <a:p>
            <a:pPr>
              <a:buFontTx/>
              <a:buChar char="•"/>
            </a:pPr>
            <a:endParaRPr lang="en-US" altLang="en-US" sz="1500" dirty="0">
              <a:latin typeface="Arial" panose="020B0604020202020204" pitchFamily="34" charset="0"/>
            </a:endParaRPr>
          </a:p>
          <a:p>
            <a:pPr>
              <a:buFontTx/>
              <a:buChar char="•"/>
            </a:pPr>
            <a:r>
              <a:rPr lang="en-US" altLang="en-US" sz="1500" dirty="0">
                <a:latin typeface="Arial" panose="020B0604020202020204" pitchFamily="34" charset="0"/>
              </a:rPr>
              <a:t>Far lower build up and therefore less particulate generated at the emitter tip. The emitter tip is grounded between pulses which minimizes the attraction of ions back to the emitter tip when the next pulse is energized. This reduces build up and tip fatigue from ions striking the tip as happens with dual polarity emitter systems. </a:t>
            </a:r>
          </a:p>
        </p:txBody>
      </p:sp>
      <p:sp>
        <p:nvSpPr>
          <p:cNvPr id="129032" name="Text Box 8"/>
          <p:cNvSpPr txBox="1">
            <a:spLocks noChangeArrowheads="1"/>
          </p:cNvSpPr>
          <p:nvPr/>
        </p:nvSpPr>
        <p:spPr bwMode="auto">
          <a:xfrm>
            <a:off x="7475538" y="6400800"/>
            <a:ext cx="1592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folHlink"/>
              </a:buClr>
              <a:buSzPct val="75000"/>
              <a:buFont typeface="Monotype Sorts" pitchFamily="2" charset="2"/>
              <a:buNone/>
            </a:pPr>
            <a:r>
              <a:rPr kumimoji="1" lang="en-US" altLang="en-US" sz="1500" dirty="0">
                <a:latin typeface="Arial" panose="020B0604020202020204" pitchFamily="34" charset="0"/>
              </a:rPr>
              <a:t>DescoEMIT.com</a:t>
            </a:r>
            <a:endParaRPr kumimoji="1" lang="en-US" altLang="en-US" sz="3000" dirty="0">
              <a:latin typeface="USABlack" pitchFamily="34" charset="0"/>
            </a:endParaRPr>
          </a:p>
        </p:txBody>
      </p:sp>
      <p:pic>
        <p:nvPicPr>
          <p:cNvPr id="129033" name="Picture 9" descr="EMITLogo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357938"/>
            <a:ext cx="1295400" cy="347662"/>
          </a:xfrm>
          <a:prstGeom prst="rect">
            <a:avLst/>
          </a:prstGeom>
          <a:noFill/>
          <a:extLst>
            <a:ext uri="{909E8E84-426E-40DD-AFC4-6F175D3DCCD1}">
              <a14:hiddenFill xmlns:a14="http://schemas.microsoft.com/office/drawing/2010/main">
                <a:solidFill>
                  <a:srgbClr val="FFFFFF"/>
                </a:solidFill>
              </a14:hiddenFill>
            </a:ext>
          </a:extLst>
        </p:spPr>
      </p:pic>
      <p:sp>
        <p:nvSpPr>
          <p:cNvPr id="129035" name="Text Box 11"/>
          <p:cNvSpPr txBox="1">
            <a:spLocks noChangeArrowheads="1"/>
          </p:cNvSpPr>
          <p:nvPr/>
        </p:nvSpPr>
        <p:spPr bwMode="auto">
          <a:xfrm>
            <a:off x="0" y="42545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solidFill>
                  <a:srgbClr val="0054A4"/>
                </a:solidFill>
                <a:latin typeface="Arial Black" panose="020B0A04020102020204" pitchFamily="34" charset="0"/>
              </a:rPr>
              <a:t>IRIS</a:t>
            </a:r>
          </a:p>
        </p:txBody>
      </p:sp>
      <p:sp>
        <p:nvSpPr>
          <p:cNvPr id="129036" name="Text Box 12"/>
          <p:cNvSpPr txBox="1">
            <a:spLocks noChangeArrowheads="1"/>
          </p:cNvSpPr>
          <p:nvPr/>
        </p:nvSpPr>
        <p:spPr bwMode="auto">
          <a:xfrm>
            <a:off x="1676400" y="129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latin typeface="Arial" panose="020B0604020202020204" pitchFamily="34" charset="0"/>
              </a:rPr>
              <a:t>Systems Benefits</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4607</TotalTime>
  <Words>1874</Words>
  <Application>Microsoft Office PowerPoint</Application>
  <PresentationFormat>On-screen Show (4:3)</PresentationFormat>
  <Paragraphs>326</Paragraphs>
  <Slides>38</Slides>
  <Notes>38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Gulim</vt:lpstr>
      <vt:lpstr> sans-serif</vt:lpstr>
      <vt:lpstr>Arial</vt:lpstr>
      <vt:lpstr>Arial Black</vt:lpstr>
      <vt:lpstr>Monotype Sorts</vt:lpstr>
      <vt:lpstr>Times New Roman</vt:lpstr>
      <vt:lpstr>USABlack</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will.delaisla</dc:creator>
  <cp:lastModifiedBy>Matt Hempel</cp:lastModifiedBy>
  <cp:revision>173</cp:revision>
  <dcterms:created xsi:type="dcterms:W3CDTF">2004-11-08T22:27:16Z</dcterms:created>
  <dcterms:modified xsi:type="dcterms:W3CDTF">2015-06-04T19:56:02Z</dcterms:modified>
</cp:coreProperties>
</file>