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</p:sldMasterIdLst>
  <p:sldIdLst>
    <p:sldId id="264" r:id="rId3"/>
    <p:sldId id="266" r:id="rId4"/>
    <p:sldId id="286" r:id="rId5"/>
    <p:sldId id="296" r:id="rId6"/>
    <p:sldId id="297" r:id="rId7"/>
    <p:sldId id="298" r:id="rId8"/>
    <p:sldId id="290" r:id="rId9"/>
    <p:sldId id="269" r:id="rId10"/>
    <p:sldId id="292" r:id="rId11"/>
    <p:sldId id="256" r:id="rId12"/>
    <p:sldId id="257" r:id="rId13"/>
    <p:sldId id="258" r:id="rId14"/>
    <p:sldId id="259" r:id="rId15"/>
    <p:sldId id="261" r:id="rId16"/>
    <p:sldId id="262" r:id="rId17"/>
    <p:sldId id="263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6EA37-8F49-4F44-B030-858FE1F5F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9C8C46-3C81-450A-9049-4F5E8D734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4ABF6-25B4-4EA7-8AD5-0BF381D39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8B7-DDC0-4CDE-B0B8-35CF2EF80260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70727-8438-47EA-950F-37476A71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3B030-0252-4A6E-9118-5CC2C7E4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8788-90F9-4135-BB3A-39D6B17B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0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610AE-A4E2-42E3-8E5A-13D93A73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8C03E-14E9-4DE9-9739-E6DC67830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484A7-DC30-4CF3-A257-33BCE85D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8B7-DDC0-4CDE-B0B8-35CF2EF80260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E2F26-39A8-4781-B62A-F25DCDFCD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05633-A96D-4118-ABF6-E7335CFE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8788-90F9-4135-BB3A-39D6B17B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3F55EF-D165-4792-B11B-B1E69B1B3C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05279-EF47-44CB-AA92-F40D20C78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3E56E-916E-4FF2-8B4A-87055F63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8B7-DDC0-4CDE-B0B8-35CF2EF80260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1E62D-AF10-456B-B8E2-CCF8A6859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E3A25-45CF-49B1-8C50-79D43B3E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8788-90F9-4135-BB3A-39D6B17B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4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A405A22-5408-4085-A5DE-21075E03D3AD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576876802"/>
              </p:ext>
            </p:extLst>
          </p:nvPr>
        </p:nvGraphicFramePr>
        <p:xfrm>
          <a:off x="-1" y="0"/>
          <a:ext cx="12210899" cy="1147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4" imgW="16253640" imgH="1523520" progId="">
                  <p:embed/>
                </p:oleObj>
              </mc:Choice>
              <mc:Fallback>
                <p:oleObj r:id="rId4" imgW="16253640" imgH="15235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12210899" cy="1147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350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B15D-12A4-4E91-B100-E94AB0FC7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AA35F0-0D97-48FD-AA45-CEC783BFA4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2EF66-8964-4762-9C0A-9F8C0DC8A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289-DAC1-46B6-951B-CCA1A8816CF2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FC841-126E-480F-B5FA-F57E4679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8046E-7C21-4AFB-9733-CBB1DFF68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E540-58F5-472D-BA5D-347AAB094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27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3984C-3E4E-45FE-89D9-972236280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6ADA3-6176-4FD0-86FF-D82752E7E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0C0CA-3E70-43EE-B315-B825F8CF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289-DAC1-46B6-951B-CCA1A8816CF2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A995C-F1B9-4D58-B766-40DF5373C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B0FC3-6300-4D8D-8159-CEAE041E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E540-58F5-472D-BA5D-347AAB094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38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70C1-F7C2-435A-99D6-D80127A89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89886-514F-419D-9668-6FC062334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1E1F2-146B-4192-B7FE-FAFAEEC2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289-DAC1-46B6-951B-CCA1A8816CF2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E1853-3718-46AC-A8FB-F9D4F0F9A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095E7-8EDD-4FA0-80DE-FB7A4266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E540-58F5-472D-BA5D-347AAB094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05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5F7E5-D4A8-4D00-89E6-FE715320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20E7A-D1F0-4FF7-B074-CBD5CA40C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5FA156-84BF-42FB-90E5-A5876FEBB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9BC44-0DA8-4827-BF5F-1A1C5495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289-DAC1-46B6-951B-CCA1A8816CF2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4D424F-628C-47DA-903A-B29EDB8BE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79AC6-E1A5-445E-8A30-9D584BF91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E540-58F5-472D-BA5D-347AAB094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77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0257-A537-474C-8E98-5CB055E38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87ECE-06CA-4455-BBE5-30E6D0244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43948-2DB3-4636-8EC7-CAF7E5660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F8330A-28AC-48A7-892A-0854881E2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E69C6-ADB6-489A-98C3-FA713B3DD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5063E5-D04D-4598-8746-59F49034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289-DAC1-46B6-951B-CCA1A8816CF2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ABD81B-FF8C-4856-BAD7-6F63E662A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2A4116-CE93-4D95-85F8-5067CA98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E540-58F5-472D-BA5D-347AAB094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66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6FD8A-C06D-48CE-A26A-7BF5058F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F13B3-E65F-4C72-97D0-44BBFF9DE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289-DAC1-46B6-951B-CCA1A8816CF2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1C59E6-BFF1-42AE-957D-983BA9348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6247D-E064-42F1-B54B-3884BD6E5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E540-58F5-472D-BA5D-347AAB094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10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437DF0-6C12-4663-B8DA-0D6A049A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289-DAC1-46B6-951B-CCA1A8816CF2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89519-4D69-49FB-9C2E-44FE95EF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8EE5D-7AA5-48A5-A5AD-D53D5F17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E540-58F5-472D-BA5D-347AAB094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87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10CD-7C48-4B05-8B5F-54581376A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280E9-853A-49DA-B5D1-A8C0367C6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DD98-2C52-4F66-A8AA-00FF11220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8B7-DDC0-4CDE-B0B8-35CF2EF80260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ED290-849F-4F3F-80E9-CC909EB7F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DC793-7E5D-4FF2-8CCA-E47DA567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8788-90F9-4135-BB3A-39D6B17B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5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D5046-A052-4C9C-9226-E0B15EEC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DAE20-D132-47EF-80E6-3C13F9FA0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9E921-1255-4A4B-9BB1-1736D384B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4F91A-C16A-4A99-BCDA-E6C14BE84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289-DAC1-46B6-951B-CCA1A8816CF2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73FA2-2753-4F8A-B99B-375CB737D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6580A-F063-4057-97DC-7AC9B8CA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E540-58F5-472D-BA5D-347AAB094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83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8EBAF-F14E-4F4C-9EEA-B6C5A4C6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D6D03-0FAD-400D-A0CA-14A30683C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7388A9-0E04-4600-82F3-28BB899F3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E53B8-04EC-4B68-9E13-73901DA2B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289-DAC1-46B6-951B-CCA1A8816CF2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F4CE50-1617-4B2E-A022-AA46EB13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4FDD5-7D7F-4CC3-9401-2E6E53DF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E540-58F5-472D-BA5D-347AAB094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60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FCB1F-379A-4704-939D-BF32EC1B1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6EE88-2EAD-4C2C-AE45-4987F3CAC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AD173-309A-4ECF-BC99-8A85DA51F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289-DAC1-46B6-951B-CCA1A8816CF2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263C1-8213-402D-9407-C0EB1ED5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318B9-DCB0-438D-B492-9FD2188D1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E540-58F5-472D-BA5D-347AAB094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37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FD2A8-02D8-42B1-93F5-4EC4A1776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8C0F5-3BF6-4B15-B5C2-3AE2D9790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67CFC-5B28-4F88-AFAC-1BCE82149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9E289-DAC1-46B6-951B-CCA1A8816CF2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F2099-ABDF-4B0C-9F7A-55C9F805C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08937-7F03-4469-85C5-58B063CE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E540-58F5-472D-BA5D-347AAB094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59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917FD3-765E-4CEC-A7BD-A56C52377EC1}"/>
              </a:ext>
            </a:extLst>
          </p:cNvPr>
          <p:cNvGrpSpPr/>
          <p:nvPr userDrawn="1"/>
        </p:nvGrpSpPr>
        <p:grpSpPr>
          <a:xfrm>
            <a:off x="0" y="0"/>
            <a:ext cx="12192000" cy="923894"/>
            <a:chOff x="0" y="0"/>
            <a:chExt cx="12192000" cy="9238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B951E9-0FE1-46B1-8D75-BC555804E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2000" cy="914400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FC2CE35-DF13-4E91-B042-84E512C3D658}"/>
                </a:ext>
              </a:extLst>
            </p:cNvPr>
            <p:cNvCxnSpPr>
              <a:cxnSpLocks/>
            </p:cNvCxnSpPr>
            <p:nvPr/>
          </p:nvCxnSpPr>
          <p:spPr>
            <a:xfrm>
              <a:off x="1" y="923894"/>
              <a:ext cx="12191999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3671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62ACE-DB3F-46C8-A106-2819C4138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0D60E-1E74-436A-8660-F0A37B6C8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BECAD-E879-4E38-BA0F-F51343F88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8B7-DDC0-4CDE-B0B8-35CF2EF80260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3C3DA-0BB2-42F3-9030-22267FDC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D0B64-1884-4B7D-8BCC-06D45D195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8788-90F9-4135-BB3A-39D6B17B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0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656F-363A-4D87-9841-C62701583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356C-874D-4846-A6C0-01113389C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3A1F1-9D25-4BF3-B09E-DA97DC51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33229-CF2A-4FF9-84F7-3DC5DCAB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8B7-DDC0-4CDE-B0B8-35CF2EF80260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A0062-8B72-4F57-861D-38953EE68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6A587-E52B-4472-B2F4-0A1EE32F7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8788-90F9-4135-BB3A-39D6B17B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19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84CB6-862B-46AB-8C24-C6A61B1F7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89806-67A2-4FA0-B4FB-825CA0F18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47BCF-EDD5-43DD-91B3-FE0AD2317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41459-1AFA-4D43-8714-8887ED690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EC0285-1C8A-4F1A-92AF-B19245CD6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8C4D29-BAD9-4658-AD20-AB676984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8B7-DDC0-4CDE-B0B8-35CF2EF80260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3BA69C-2C11-4A6C-9DDC-B4B8DC22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299AB6-040B-4554-B716-3DADEFFFC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8788-90F9-4135-BB3A-39D6B17B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ABC03-E504-46D8-BE1A-5EE5504F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A1C0E7-B7AD-493A-8945-A116EEA3C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8B7-DDC0-4CDE-B0B8-35CF2EF80260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2F698-F45C-4398-B3B7-E1D58127F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7ABB6-8003-4D5E-8915-B2B2A2C1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8788-90F9-4135-BB3A-39D6B17B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7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099848-3B66-4BBC-A7B1-D94609362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8B7-DDC0-4CDE-B0B8-35CF2EF80260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7AC723-E5A5-4784-872B-808CEAA4C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1296C-0344-40A2-B6CA-F10AC4EC2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8788-90F9-4135-BB3A-39D6B17B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58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43EAA-EF90-461D-AC9E-084E687C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973F2-EF9E-4123-B65E-C7569BB87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58207-A21E-43ED-8D55-F6108CDAB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9462F-E539-4630-B8C3-9CEE12D9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8B7-DDC0-4CDE-B0B8-35CF2EF80260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7145C-4190-42FE-BABC-449E4063D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E4D27-CC04-4D32-A3AC-5B94380CF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8788-90F9-4135-BB3A-39D6B17B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90243-1A02-4F27-9DCF-14B6A3160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C0FD67-48A4-4882-9152-8ED6B6FC9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F8370-07D5-4284-9301-2F505657F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7AFEEB-A6A0-4D36-BDE0-E6105DD04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D8B7-DDC0-4CDE-B0B8-35CF2EF80260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88B3B-76B5-403A-B275-5713E508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7E647-AC4C-4FD6-8379-D5CEC0C8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A8788-90F9-4135-BB3A-39D6B17B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3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D163D0-9F48-4667-BFBF-A5F02654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F4E04-8F9F-4B51-858C-C8194A48C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CA606-71B8-4171-A26C-32B264102D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ED8B7-DDC0-4CDE-B0B8-35CF2EF80260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0D67A-7C29-44ED-AF06-8ED8728C7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705BE-1F25-4EC3-A65B-70E24F2DE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8788-90F9-4135-BB3A-39D6B17B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0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20425-DB89-4D1B-B169-024AAD4A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B464B-D16D-4908-B1D8-561BF56D9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70E8B-E7FA-47EF-B16B-E3A2D2FF3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9E289-DAC1-46B6-951B-CCA1A8816CF2}" type="datetimeFigureOut">
              <a:rPr lang="en-US" smtClean="0"/>
              <a:t>2022-12-06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E1967-BF58-4041-BD75-968F077A3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3839A-BB74-45AE-989A-E5B417F13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9E540-58F5-472D-BA5D-347AAB094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5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2787C84-74CE-4FB1-A782-64E63A63FA43}"/>
              </a:ext>
            </a:extLst>
          </p:cNvPr>
          <p:cNvSpPr/>
          <p:nvPr/>
        </p:nvSpPr>
        <p:spPr>
          <a:xfrm>
            <a:off x="6343880" y="4695887"/>
            <a:ext cx="5633989" cy="1936464"/>
          </a:xfrm>
          <a:prstGeom prst="rect">
            <a:avLst/>
          </a:prstGeom>
          <a:effectLst>
            <a:glow rad="127000">
              <a:schemeClr val="accent3"/>
            </a:glo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500" b="1" dirty="0">
                <a:ln w="0"/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j-ea"/>
                <a:cs typeface="Arial" panose="020B0604020202020204" pitchFamily="34" charset="0"/>
              </a:rPr>
              <a:t>EMIT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ln w="0"/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SmartLog</a:t>
            </a:r>
            <a:r>
              <a:rPr lang="en-US" sz="5100" b="1" dirty="0">
                <a:ln w="0"/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5100" b="1" dirty="0">
                <a:ln w="0"/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</a:t>
            </a:r>
            <a:r>
              <a:rPr lang="en-US" sz="5100" b="1" baseline="3000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®</a:t>
            </a:r>
            <a:r>
              <a:rPr lang="en-US" sz="5100" b="1" dirty="0">
                <a:ln w="0"/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dirty="0">
                <a:ln w="0"/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ESD Results at your Fingertips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73FF1E-8BC2-4DB8-89B6-B9961EE821CD}"/>
              </a:ext>
            </a:extLst>
          </p:cNvPr>
          <p:cNvSpPr txBox="1"/>
          <p:nvPr/>
        </p:nvSpPr>
        <p:spPr>
          <a:xfrm>
            <a:off x="10393110" y="6642556"/>
            <a:ext cx="17988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2022 </a:t>
            </a:r>
            <a:r>
              <a:rPr lang="en-US" sz="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DESCO INDUSTRIES INC 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8C95FB22-78F8-4FD0-9293-380076479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2" r="11264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2487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AE1FF4-4366-45DB-87FC-315B804FB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692164-291E-4B9D-82EC-80F5D5A60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ESD Dashboard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FCE7D-60A7-4C78-A564-650059B81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2" y="4856921"/>
            <a:ext cx="9745137" cy="1249240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Real-time ESD results from all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SmartLog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Pro® devices</a:t>
            </a:r>
          </a:p>
          <a:p>
            <a:pPr marL="228600" lvl="1">
              <a:spcBef>
                <a:spcPts val="10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Current ESD Status of each Operator</a:t>
            </a:r>
          </a:p>
          <a:p>
            <a:pPr marL="228600" lvl="1">
              <a:spcBef>
                <a:spcPts val="100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Accessible from any PC/Laptop/Tablet/Smart Phone on the network</a:t>
            </a:r>
          </a:p>
        </p:txBody>
      </p:sp>
    </p:spTree>
    <p:extLst>
      <p:ext uri="{BB962C8B-B14F-4D97-AF65-F5344CB8AC3E}">
        <p14:creationId xmlns:p14="http://schemas.microsoft.com/office/powerpoint/2010/main" val="694252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49E45A-9345-4024-A4B9-6A1D415B4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77D3B5E-2BDE-45A0-973F-E124F81C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Operator Management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9251C1-8B43-4AFF-9FEF-D69CDB7B7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Manage operators daily testing requirements, shifts, leave times, etc.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Auto operator import capabilities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Visitor/Temp operator profile feature</a:t>
            </a:r>
          </a:p>
        </p:txBody>
      </p:sp>
    </p:spTree>
    <p:extLst>
      <p:ext uri="{BB962C8B-B14F-4D97-AF65-F5344CB8AC3E}">
        <p14:creationId xmlns:p14="http://schemas.microsoft.com/office/powerpoint/2010/main" val="2233822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C8CC1-CCE6-4AEF-9597-F1C00AE59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2" name="Freeform: Shape 25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77D3B5E-2BDE-45A0-973F-E124F81C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SmartLog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9251C1-8B43-4AFF-9FEF-D69CDB7B7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Monitor and manage activity of all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SmartLog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Pro® devices on the network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Color coded status indicators of all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SmartLog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Pro® devices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Various operation modes available including ESD Test, Time Clock and Access Control</a:t>
            </a:r>
          </a:p>
        </p:txBody>
      </p:sp>
    </p:spTree>
    <p:extLst>
      <p:ext uri="{BB962C8B-B14F-4D97-AF65-F5344CB8AC3E}">
        <p14:creationId xmlns:p14="http://schemas.microsoft.com/office/powerpoint/2010/main" val="2244770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81926F-8902-44BC-B3B0-22A023D358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77D3B5E-2BDE-45A0-973F-E124F81C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ESD Test History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9251C1-8B43-4AFF-9FEF-D69CDB7B7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Real-time results of current and past ESD transactions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Filter results by Operator, Department, Result, etc.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Fault notepad feature for documenting failed tests</a:t>
            </a:r>
          </a:p>
        </p:txBody>
      </p:sp>
    </p:spTree>
    <p:extLst>
      <p:ext uri="{BB962C8B-B14F-4D97-AF65-F5344CB8AC3E}">
        <p14:creationId xmlns:p14="http://schemas.microsoft.com/office/powerpoint/2010/main" val="3723465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03B05-A336-4E2D-8E3E-3299CAED2D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77D3B5E-2BDE-45A0-973F-E124F81C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Alerts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9251C1-8B43-4AFF-9FEF-D69CDB7B7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Preset emailed alerts notifying Supervisors of immediate failures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Controllable settings for each type of emailed alert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Current and Past reports of all Alerts sent</a:t>
            </a:r>
          </a:p>
        </p:txBody>
      </p:sp>
    </p:spTree>
    <p:extLst>
      <p:ext uri="{BB962C8B-B14F-4D97-AF65-F5344CB8AC3E}">
        <p14:creationId xmlns:p14="http://schemas.microsoft.com/office/powerpoint/2010/main" val="1263801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C83CE2-02A8-476D-85B1-1DBE049EB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77D3B5E-2BDE-45A0-973F-E124F81C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Emailed Reports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9251C1-8B43-4AFF-9FEF-D69CDB7B7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Schedule multiple ESD reports throughout the day/week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Filterable data by Operator, Result, Department, etc.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Archive feature allows copies of the reports to be saved for remote access</a:t>
            </a:r>
          </a:p>
        </p:txBody>
      </p:sp>
    </p:spTree>
    <p:extLst>
      <p:ext uri="{BB962C8B-B14F-4D97-AF65-F5344CB8AC3E}">
        <p14:creationId xmlns:p14="http://schemas.microsoft.com/office/powerpoint/2010/main" val="248274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351B55-7215-4B75-A32E-1A7852443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7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77D3B5E-2BDE-45A0-973F-E124F81C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Languages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C9251C1-8B43-4AFF-9FEF-D69CDB7B7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All language in Web Manager Software is translatable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Preset language options include Spanish, Japanese, French and more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Language on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SmartLog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Pro® devices can also be translated</a:t>
            </a:r>
          </a:p>
        </p:txBody>
      </p:sp>
    </p:spTree>
    <p:extLst>
      <p:ext uri="{BB962C8B-B14F-4D97-AF65-F5344CB8AC3E}">
        <p14:creationId xmlns:p14="http://schemas.microsoft.com/office/powerpoint/2010/main" val="3675052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9A5142E1-E95A-47F2-B77E-14D6B4672933}"/>
              </a:ext>
            </a:extLst>
          </p:cNvPr>
          <p:cNvSpPr txBox="1">
            <a:spLocks/>
          </p:cNvSpPr>
          <p:nvPr/>
        </p:nvSpPr>
        <p:spPr>
          <a:xfrm>
            <a:off x="1308159" y="1195580"/>
            <a:ext cx="8991482" cy="6205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</a:rPr>
              <a:t>Need More Information or a Demo?</a:t>
            </a:r>
            <a:endParaRPr lang="en-US" altLang="en-US" sz="32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1F02D8E-AE0F-4646-BFB5-14CEF8F22D50}"/>
              </a:ext>
            </a:extLst>
          </p:cNvPr>
          <p:cNvSpPr txBox="1">
            <a:spLocks/>
          </p:cNvSpPr>
          <p:nvPr/>
        </p:nvSpPr>
        <p:spPr>
          <a:xfrm>
            <a:off x="1549470" y="2363980"/>
            <a:ext cx="8077129" cy="14841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For a virtual or in-house demonstrations or more information, please contact the EMIT factory for your local sales representative.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AF854F77-C967-46DA-93E9-3DA9160BB871}"/>
              </a:ext>
            </a:extLst>
          </p:cNvPr>
          <p:cNvSpPr txBox="1">
            <a:spLocks/>
          </p:cNvSpPr>
          <p:nvPr/>
        </p:nvSpPr>
        <p:spPr>
          <a:xfrm>
            <a:off x="2911265" y="3848101"/>
            <a:ext cx="5775568" cy="24878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en-US" sz="5400" b="1" dirty="0">
                <a:solidFill>
                  <a:srgbClr val="002060"/>
                </a:solidFill>
                <a:latin typeface="Arial Black" panose="020B0A04020102020204" pitchFamily="34" charset="0"/>
              </a:rPr>
              <a:t>EMIT</a:t>
            </a:r>
            <a:endParaRPr lang="en-US" altLang="en-US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3651 Walnut Ave</a:t>
            </a:r>
          </a:p>
          <a:p>
            <a:pPr algn="ctr">
              <a:spcBef>
                <a:spcPts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Chino, CA 91710</a:t>
            </a:r>
          </a:p>
          <a:p>
            <a:pPr algn="ctr">
              <a:spcBef>
                <a:spcPts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Phone: (909)664-9980</a:t>
            </a:r>
          </a:p>
          <a:p>
            <a:pPr algn="ctr">
              <a:spcBef>
                <a:spcPts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Fax: (909)627-7449</a:t>
            </a:r>
          </a:p>
          <a:p>
            <a:pPr algn="ctr">
              <a:spcBef>
                <a:spcPts val="0"/>
              </a:spcBef>
            </a:pPr>
            <a:r>
              <a:rPr lang="en-US" altLang="en-US" b="1" dirty="0">
                <a:solidFill>
                  <a:schemeClr val="tx1"/>
                </a:solidFill>
                <a:latin typeface="Arial" panose="020B0604020202020204" pitchFamily="34" charset="0"/>
              </a:rPr>
              <a:t>Website: https://emit.descoindustries.com/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328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24F0BC-7C4E-4AA7-9A4A-7E4A0627840B}"/>
              </a:ext>
            </a:extLst>
          </p:cNvPr>
          <p:cNvSpPr/>
          <p:nvPr/>
        </p:nvSpPr>
        <p:spPr>
          <a:xfrm>
            <a:off x="66676" y="1196233"/>
            <a:ext cx="102537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SmartLog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Pro® 2 verifies the functionality of an operator’s wrist strap and footwear, logs the test record, and controls access to an ESD Protected Area.</a:t>
            </a: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 operator test activity is logged into a database to meet the ANSI/ESD S20.20 requirement for “Compliance verification records shall be established and maintained” and for on-going quality control purposes.</a:t>
            </a: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Each log entry includes operator identification, test results, resistance measurements, time, temperature and humidity.</a:t>
            </a: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Operator identification and access control is performed using the embedded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RFIdeas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proximity reader or  touchscreen keypad. </a:t>
            </a: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Access control to an ESD Protected Area can be further enforced by using the relay terminal on the SmartLog Pro® 2.  It can be connected to an electronic door lock or turnstile to grant access only to those who have passed their pre-defined ESD tests.</a:t>
            </a: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05689C-265F-4054-8D40-0C1623842C58}"/>
              </a:ext>
            </a:extLst>
          </p:cNvPr>
          <p:cNvSpPr/>
          <p:nvPr/>
        </p:nvSpPr>
        <p:spPr>
          <a:xfrm>
            <a:off x="10325101" y="1294900"/>
            <a:ext cx="1676400" cy="1676400"/>
          </a:xfrm>
          <a:prstGeom prst="ellipse">
            <a:avLst/>
          </a:prstGeom>
          <a:blipFill dpi="0" rotWithShape="1">
            <a:blip r:embed="rId2"/>
            <a:srcRect/>
            <a:stretch>
              <a:fillRect l="-7000" r="2000" b="-65000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C03FA4-B9D6-4798-99E3-DF7ED67A2BDF}"/>
              </a:ext>
            </a:extLst>
          </p:cNvPr>
          <p:cNvSpPr/>
          <p:nvPr/>
        </p:nvSpPr>
        <p:spPr>
          <a:xfrm>
            <a:off x="5379265" y="5031412"/>
            <a:ext cx="1676400" cy="1676400"/>
          </a:xfrm>
          <a:prstGeom prst="ellipse">
            <a:avLst/>
          </a:prstGeom>
          <a:blipFill dpi="0" rotWithShape="1">
            <a:blip r:embed="rId3"/>
            <a:srcRect/>
            <a:stretch>
              <a:fillRect l="3000" t="1000" r="-11000" b="-3000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2B9868-3367-4CB9-BA62-FBF6610FFFD1}"/>
              </a:ext>
            </a:extLst>
          </p:cNvPr>
          <p:cNvSpPr/>
          <p:nvPr/>
        </p:nvSpPr>
        <p:spPr>
          <a:xfrm>
            <a:off x="640080" y="5029200"/>
            <a:ext cx="1676400" cy="1645920"/>
          </a:xfrm>
          <a:prstGeom prst="ellipse">
            <a:avLst/>
          </a:prstGeom>
          <a:blipFill dpi="0" rotWithShape="1">
            <a:blip r:embed="rId4"/>
            <a:srcRect/>
            <a:stretch>
              <a:fillRect l="-24000" t="2000" r="-62000" b="3000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C15A43-3FDE-4273-98E0-C3916711C74A}"/>
              </a:ext>
            </a:extLst>
          </p:cNvPr>
          <p:cNvCxnSpPr>
            <a:cxnSpLocks/>
            <a:stCxn id="4" idx="2"/>
            <a:endCxn id="5" idx="6"/>
          </p:cNvCxnSpPr>
          <p:nvPr/>
        </p:nvCxnSpPr>
        <p:spPr>
          <a:xfrm flipH="1" flipV="1">
            <a:off x="2316480" y="5852160"/>
            <a:ext cx="3062785" cy="174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5775734-AD1C-40B1-9EDC-76E5EC28823E}"/>
              </a:ext>
            </a:extLst>
          </p:cNvPr>
          <p:cNvSpPr/>
          <p:nvPr/>
        </p:nvSpPr>
        <p:spPr>
          <a:xfrm>
            <a:off x="10329810" y="5036027"/>
            <a:ext cx="1676400" cy="1676400"/>
          </a:xfrm>
          <a:prstGeom prst="ellipse">
            <a:avLst/>
          </a:prstGeom>
          <a:blipFill dpi="0" rotWithShape="1">
            <a:blip r:embed="rId5"/>
            <a:srcRect/>
            <a:stretch>
              <a:fillRect l="2000" t="1000" r="2000" b="-20000"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1A395A-BD2A-423A-AD00-8160602B57CA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>
            <a:off x="7055665" y="5869612"/>
            <a:ext cx="3274145" cy="46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4EB8A5-6DB8-43D9-8CE6-EDA960B6F9FD}"/>
              </a:ext>
            </a:extLst>
          </p:cNvPr>
          <p:cNvCxnSpPr>
            <a:cxnSpLocks/>
            <a:stCxn id="7" idx="0"/>
            <a:endCxn id="3" idx="4"/>
          </p:cNvCxnSpPr>
          <p:nvPr/>
        </p:nvCxnSpPr>
        <p:spPr>
          <a:xfrm flipH="1" flipV="1">
            <a:off x="11163301" y="2971300"/>
            <a:ext cx="4709" cy="20647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72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D6FBB6-508E-4DB7-B8EC-085A4E59043A}"/>
              </a:ext>
            </a:extLst>
          </p:cNvPr>
          <p:cNvSpPr txBox="1"/>
          <p:nvPr/>
        </p:nvSpPr>
        <p:spPr>
          <a:xfrm>
            <a:off x="942472" y="3561381"/>
            <a:ext cx="4069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Daily Operator Testing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160C0-5857-4A62-B84B-63DBCFCE9FC5}"/>
              </a:ext>
            </a:extLst>
          </p:cNvPr>
          <p:cNvSpPr txBox="1"/>
          <p:nvPr/>
        </p:nvSpPr>
        <p:spPr>
          <a:xfrm>
            <a:off x="6978744" y="3561381"/>
            <a:ext cx="4112343" cy="345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Transactions Logged in Server Software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954B0-3EA9-4D9F-9BFE-1076777F4E64}"/>
              </a:ext>
            </a:extLst>
          </p:cNvPr>
          <p:cNvSpPr txBox="1"/>
          <p:nvPr/>
        </p:nvSpPr>
        <p:spPr>
          <a:xfrm>
            <a:off x="975912" y="6327985"/>
            <a:ext cx="4035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Daily ESD Reports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15E9E-34A7-46E1-8BE7-CDD3750C65CE}"/>
              </a:ext>
            </a:extLst>
          </p:cNvPr>
          <p:cNvSpPr txBox="1"/>
          <p:nvPr/>
        </p:nvSpPr>
        <p:spPr>
          <a:xfrm>
            <a:off x="7017071" y="6320667"/>
            <a:ext cx="4035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Process Validation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8804AF-8626-43A5-9C79-40BB45C80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744" y="1233812"/>
            <a:ext cx="4112343" cy="2267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A93314-CE7F-42B8-A3D5-871C81A01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13" y="4031398"/>
            <a:ext cx="4035688" cy="2267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8285D-EFBD-4563-AD3E-A3B76B873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071" y="4031398"/>
            <a:ext cx="4035688" cy="2267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906421-E2B7-4118-9CC5-FC7085708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12" y="1275381"/>
            <a:ext cx="406895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93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B9F81FA6-6083-4324-BA4C-616CF18D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1" b="96450" l="1395" r="97548">
                        <a14:foregroundMark x1="6524" y1="21669" x2="7154" y2="44583"/>
                        <a14:foregroundMark x1="7154" y1="44583" x2="7154" y2="44583"/>
                        <a14:foregroundMark x1="12891" y1="26694" x2="11856" y2="40802"/>
                        <a14:foregroundMark x1="11856" y1="40802" x2="11856" y2="40802"/>
                        <a14:foregroundMark x1="3870" y1="17473" x2="24792" y2="22361"/>
                        <a14:foregroundMark x1="24792" y1="22361" x2="28099" y2="20194"/>
                        <a14:foregroundMark x1="22227" y1="70678" x2="39640" y2="73121"/>
                        <a14:foregroundMark x1="39640" y1="73121" x2="40315" y2="72983"/>
                        <a14:foregroundMark x1="53858" y1="71738" x2="43892" y2="74689"/>
                        <a14:foregroundMark x1="1597" y1="39557" x2="1597" y2="39557"/>
                        <a14:foregroundMark x1="1395" y1="37437" x2="1395" y2="37437"/>
                        <a14:foregroundMark x1="59550" y1="51637" x2="59550" y2="51637"/>
                        <a14:foregroundMark x1="61867" y1="32734" x2="70326" y2="43015"/>
                        <a14:foregroundMark x1="65039" y1="53757" x2="63982" y2="28400"/>
                        <a14:foregroundMark x1="63712" y1="23790" x2="58988" y2="33748"/>
                        <a14:foregroundMark x1="58268" y1="49424" x2="62992" y2="55233"/>
                        <a14:foregroundMark x1="58583" y1="63117" x2="66074" y2="56155"/>
                        <a14:foregroundMark x1="66074" y1="56155" x2="66074" y2="56155"/>
                        <a14:foregroundMark x1="54533" y1="88797" x2="67357" y2="68649"/>
                        <a14:foregroundMark x1="67357" y1="68649" x2="66907" y2="63024"/>
                        <a14:foregroundMark x1="46614" y1="89396" x2="59618" y2="88382"/>
                        <a14:foregroundMark x1="44972" y1="87091" x2="45849" y2="95528"/>
                        <a14:foregroundMark x1="48369" y1="95113" x2="65512" y2="93315"/>
                        <a14:foregroundMark x1="65512" y1="93315" x2="70911" y2="94145"/>
                        <a14:foregroundMark x1="70596" y1="41540" x2="72688" y2="70908"/>
                        <a14:foregroundMark x1="74803" y1="95297" x2="84252" y2="94099"/>
                        <a14:foregroundMark x1="84252" y1="94099" x2="89156" y2="75380"/>
                        <a14:foregroundMark x1="89156" y1="75380" x2="87537" y2="68050"/>
                        <a14:foregroundMark x1="83577" y1="95528" x2="93633" y2="94375"/>
                        <a14:foregroundMark x1="94308" y1="96588" x2="93993" y2="61734"/>
                        <a14:foregroundMark x1="95073" y1="95712" x2="97075" y2="54357"/>
                        <a14:foregroundMark x1="97075" y1="54357" x2="95276" y2="39834"/>
                        <a14:foregroundMark x1="95276" y1="39834" x2="87492" y2="45505"/>
                        <a14:foregroundMark x1="87492" y1="45505" x2="82497" y2="55556"/>
                        <a14:foregroundMark x1="95501" y1="95851" x2="97300" y2="83679"/>
                        <a14:foregroundMark x1="97300" y1="83679" x2="97390" y2="70078"/>
                        <a14:foregroundMark x1="97548" y1="66805" x2="95838" y2="35546"/>
                        <a14:foregroundMark x1="95838" y1="35546" x2="89359" y2="32550"/>
                        <a14:foregroundMark x1="89359" y1="32550" x2="86502" y2="34486"/>
                        <a14:foregroundMark x1="62992" y1="15260" x2="72598" y2="45874"/>
                        <a14:foregroundMark x1="71159" y1="5901" x2="72486" y2="37759"/>
                        <a14:foregroundMark x1="1395" y1="16413" x2="1597" y2="17473"/>
                        <a14:foregroundMark x1="1395" y1="19087" x2="1642" y2="22499"/>
                        <a14:foregroundMark x1="1575" y1="25265" x2="1575" y2="25265"/>
                        <a14:backgroundMark x1="472" y1="22314" x2="472" y2="2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78" y="2015278"/>
            <a:ext cx="8246533" cy="402401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95B913-BDEA-4290-B6B4-AF47DC5725CB}"/>
              </a:ext>
            </a:extLst>
          </p:cNvPr>
          <p:cNvCxnSpPr>
            <a:cxnSpLocks/>
          </p:cNvCxnSpPr>
          <p:nvPr/>
        </p:nvCxnSpPr>
        <p:spPr>
          <a:xfrm>
            <a:off x="2432441" y="2946400"/>
            <a:ext cx="1882303" cy="48260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FCBDA74-6F34-407B-9058-B32A8683BF88}"/>
              </a:ext>
            </a:extLst>
          </p:cNvPr>
          <p:cNvSpPr txBox="1"/>
          <p:nvPr/>
        </p:nvSpPr>
        <p:spPr>
          <a:xfrm>
            <a:off x="865949" y="5433142"/>
            <a:ext cx="193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Single-wire and Dual-wire Testing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83DF3D-EBBB-46E0-9B71-C0140496FAF4}"/>
              </a:ext>
            </a:extLst>
          </p:cNvPr>
          <p:cNvCxnSpPr>
            <a:cxnSpLocks/>
          </p:cNvCxnSpPr>
          <p:nvPr/>
        </p:nvCxnSpPr>
        <p:spPr>
          <a:xfrm flipH="1">
            <a:off x="6298845" y="1609317"/>
            <a:ext cx="1305924" cy="203135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E2F3D2-4D3F-4D9A-A052-095C9E2E8C57}"/>
              </a:ext>
            </a:extLst>
          </p:cNvPr>
          <p:cNvCxnSpPr>
            <a:cxnSpLocks/>
          </p:cNvCxnSpPr>
          <p:nvPr/>
        </p:nvCxnSpPr>
        <p:spPr>
          <a:xfrm flipV="1">
            <a:off x="2042160" y="3697643"/>
            <a:ext cx="1159933" cy="37651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058F37-C67B-425D-991E-F360650DF698}"/>
              </a:ext>
            </a:extLst>
          </p:cNvPr>
          <p:cNvCxnSpPr>
            <a:cxnSpLocks/>
          </p:cNvCxnSpPr>
          <p:nvPr/>
        </p:nvCxnSpPr>
        <p:spPr>
          <a:xfrm flipV="1">
            <a:off x="2432441" y="5015399"/>
            <a:ext cx="456395" cy="696116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17E911C-AAB1-4882-A666-3C98D1815A32}"/>
              </a:ext>
            </a:extLst>
          </p:cNvPr>
          <p:cNvSpPr txBox="1"/>
          <p:nvPr/>
        </p:nvSpPr>
        <p:spPr>
          <a:xfrm>
            <a:off x="552677" y="3933575"/>
            <a:ext cx="1933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RFIDeas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Proximity Reader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FC9AF7-2EAF-4322-B8B2-2C37680AF6D5}"/>
              </a:ext>
            </a:extLst>
          </p:cNvPr>
          <p:cNvSpPr txBox="1"/>
          <p:nvPr/>
        </p:nvSpPr>
        <p:spPr>
          <a:xfrm>
            <a:off x="512037" y="2535521"/>
            <a:ext cx="2112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7-inch Color Touch Screen Display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A3F1B2-1F5C-4853-8655-27C4462475D6}"/>
              </a:ext>
            </a:extLst>
          </p:cNvPr>
          <p:cNvCxnSpPr>
            <a:cxnSpLocks/>
          </p:cNvCxnSpPr>
          <p:nvPr/>
        </p:nvCxnSpPr>
        <p:spPr>
          <a:xfrm flipV="1">
            <a:off x="7802942" y="5365262"/>
            <a:ext cx="0" cy="941758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BB1C22A-A003-4DFF-9503-4248661FC127}"/>
              </a:ext>
            </a:extLst>
          </p:cNvPr>
          <p:cNvSpPr txBox="1"/>
          <p:nvPr/>
        </p:nvSpPr>
        <p:spPr>
          <a:xfrm>
            <a:off x="7289161" y="6314840"/>
            <a:ext cx="4836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Dual Foot Plate for Independent Footwear Testing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312D7-8443-4BEE-B106-E9C52D59618F}"/>
              </a:ext>
            </a:extLst>
          </p:cNvPr>
          <p:cNvSpPr txBox="1"/>
          <p:nvPr/>
        </p:nvSpPr>
        <p:spPr>
          <a:xfrm>
            <a:off x="7519739" y="1312786"/>
            <a:ext cx="3523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Digital Numeric Keypad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2CD4D9-5EF0-4300-800D-5B1CB43C7AB0}"/>
              </a:ext>
            </a:extLst>
          </p:cNvPr>
          <p:cNvCxnSpPr>
            <a:cxnSpLocks/>
          </p:cNvCxnSpPr>
          <p:nvPr/>
        </p:nvCxnSpPr>
        <p:spPr>
          <a:xfrm flipV="1">
            <a:off x="3591741" y="4924752"/>
            <a:ext cx="0" cy="1189577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5DBA19-463F-40F3-B2C0-24EBD0E4546C}"/>
              </a:ext>
            </a:extLst>
          </p:cNvPr>
          <p:cNvSpPr txBox="1"/>
          <p:nvPr/>
        </p:nvSpPr>
        <p:spPr>
          <a:xfrm>
            <a:off x="2486290" y="6137743"/>
            <a:ext cx="2882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Solid State Touch Switch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F9D489-1B82-441D-8E6A-C60BF24B95A5}"/>
              </a:ext>
            </a:extLst>
          </p:cNvPr>
          <p:cNvSpPr txBox="1"/>
          <p:nvPr/>
        </p:nvSpPr>
        <p:spPr>
          <a:xfrm>
            <a:off x="3903959" y="1143509"/>
            <a:ext cx="2394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Internal Data Storage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B17E11-8610-4718-9663-2A66ED9E0321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5101402" y="1482063"/>
            <a:ext cx="0" cy="110668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77A55BD-3BA0-40B6-887C-51CFF24A8055}"/>
              </a:ext>
            </a:extLst>
          </p:cNvPr>
          <p:cNvSpPr txBox="1"/>
          <p:nvPr/>
        </p:nvSpPr>
        <p:spPr>
          <a:xfrm>
            <a:off x="682422" y="1312786"/>
            <a:ext cx="2394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Connectivity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41173A-2546-446D-99A2-A64EEA2D500E}"/>
              </a:ext>
            </a:extLst>
          </p:cNvPr>
          <p:cNvCxnSpPr>
            <a:cxnSpLocks/>
          </p:cNvCxnSpPr>
          <p:nvPr/>
        </p:nvCxnSpPr>
        <p:spPr>
          <a:xfrm>
            <a:off x="2322921" y="1687768"/>
            <a:ext cx="1581038" cy="118359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987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BCE0B15-23D0-4A43-A480-6D21E78191D0}"/>
              </a:ext>
            </a:extLst>
          </p:cNvPr>
          <p:cNvGrpSpPr/>
          <p:nvPr/>
        </p:nvGrpSpPr>
        <p:grpSpPr>
          <a:xfrm>
            <a:off x="3284889" y="2358189"/>
            <a:ext cx="8907111" cy="4499811"/>
            <a:chOff x="3284889" y="2358189"/>
            <a:chExt cx="8907111" cy="4499811"/>
          </a:xfrm>
        </p:grpSpPr>
        <p:pic>
          <p:nvPicPr>
            <p:cNvPr id="18" name="Picture 1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4171F1B-1DE3-439B-9954-DFD27374A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" t="3232" r="3376" b="17038"/>
            <a:stretch/>
          </p:blipFill>
          <p:spPr>
            <a:xfrm>
              <a:off x="3284889" y="2358189"/>
              <a:ext cx="8907111" cy="4499811"/>
            </a:xfrm>
            <a:prstGeom prst="rect">
              <a:avLst/>
            </a:prstGeom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D69C21D-71B2-4F57-9917-3EC9AD8D0BF1}"/>
                </a:ext>
              </a:extLst>
            </p:cNvPr>
            <p:cNvSpPr/>
            <p:nvPr/>
          </p:nvSpPr>
          <p:spPr>
            <a:xfrm>
              <a:off x="5702299" y="2797705"/>
              <a:ext cx="6194525" cy="3488796"/>
            </a:xfrm>
            <a:prstGeom prst="roundRect">
              <a:avLst>
                <a:gd name="adj" fmla="val 4777"/>
              </a:avLst>
            </a:prstGeom>
            <a:blipFill dpi="0" rotWithShape="1">
              <a:blip r:embed="rId3"/>
              <a:srcRect/>
              <a:stretch>
                <a:fillRect l="-1000" t="-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C84FE1-5A25-40DE-9975-8E09A7766097}"/>
                </a:ext>
              </a:extLst>
            </p:cNvPr>
            <p:cNvCxnSpPr>
              <a:cxnSpLocks/>
            </p:cNvCxnSpPr>
            <p:nvPr/>
          </p:nvCxnSpPr>
          <p:spPr>
            <a:xfrm>
              <a:off x="4359623" y="4276103"/>
              <a:ext cx="3995105" cy="38143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CF9B92-D9C7-4009-955F-137D95F84A36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9939688" y="1607882"/>
            <a:ext cx="306032" cy="127334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34D461-FF91-4B03-BEC1-567A9670B5F9}"/>
              </a:ext>
            </a:extLst>
          </p:cNvPr>
          <p:cNvCxnSpPr>
            <a:cxnSpLocks/>
          </p:cNvCxnSpPr>
          <p:nvPr/>
        </p:nvCxnSpPr>
        <p:spPr>
          <a:xfrm>
            <a:off x="6462695" y="1681394"/>
            <a:ext cx="0" cy="115335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3CF400-F6C5-44DE-8EAB-3E83B8702150}"/>
              </a:ext>
            </a:extLst>
          </p:cNvPr>
          <p:cNvCxnSpPr>
            <a:cxnSpLocks/>
          </p:cNvCxnSpPr>
          <p:nvPr/>
        </p:nvCxnSpPr>
        <p:spPr>
          <a:xfrm>
            <a:off x="2252312" y="1969376"/>
            <a:ext cx="3411842" cy="86537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591A971-C0FF-4D4B-90EF-0AB65C474DFD}"/>
              </a:ext>
            </a:extLst>
          </p:cNvPr>
          <p:cNvSpPr txBox="1"/>
          <p:nvPr/>
        </p:nvSpPr>
        <p:spPr>
          <a:xfrm>
            <a:off x="3970690" y="1254912"/>
            <a:ext cx="4792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Temperature and Humidity Values (°C or °F)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F205E-BE65-4486-A051-6199ECC3181A}"/>
              </a:ext>
            </a:extLst>
          </p:cNvPr>
          <p:cNvSpPr txBox="1"/>
          <p:nvPr/>
        </p:nvSpPr>
        <p:spPr>
          <a:xfrm>
            <a:off x="9385300" y="1269328"/>
            <a:ext cx="172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Time and Date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463B2-CB95-42B7-8B05-11E8917AA864}"/>
              </a:ext>
            </a:extLst>
          </p:cNvPr>
          <p:cNvSpPr txBox="1"/>
          <p:nvPr/>
        </p:nvSpPr>
        <p:spPr>
          <a:xfrm>
            <a:off x="268315" y="1435453"/>
            <a:ext cx="2318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Network Status Icon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57FCCB-15D0-4A69-ABFF-849E9B42D9BB}"/>
              </a:ext>
            </a:extLst>
          </p:cNvPr>
          <p:cNvCxnSpPr>
            <a:cxnSpLocks/>
          </p:cNvCxnSpPr>
          <p:nvPr/>
        </p:nvCxnSpPr>
        <p:spPr>
          <a:xfrm>
            <a:off x="2502568" y="3173614"/>
            <a:ext cx="6188512" cy="614302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E55B048-BFB4-4441-B134-3BA24ED81A57}"/>
              </a:ext>
            </a:extLst>
          </p:cNvPr>
          <p:cNvSpPr txBox="1"/>
          <p:nvPr/>
        </p:nvSpPr>
        <p:spPr>
          <a:xfrm>
            <a:off x="48132" y="2881227"/>
            <a:ext cx="317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Dedicated Test Icons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(Wrist / Foot / Smock)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ACFEE9-750A-4B89-81B9-A38CB11E1666}"/>
              </a:ext>
            </a:extLst>
          </p:cNvPr>
          <p:cNvCxnSpPr>
            <a:cxnSpLocks/>
          </p:cNvCxnSpPr>
          <p:nvPr/>
        </p:nvCxnSpPr>
        <p:spPr>
          <a:xfrm flipV="1">
            <a:off x="2406316" y="5024041"/>
            <a:ext cx="3542097" cy="229229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D43F75-E3A6-469D-B97E-B887659321FC}"/>
              </a:ext>
            </a:extLst>
          </p:cNvPr>
          <p:cNvCxnSpPr>
            <a:cxnSpLocks/>
          </p:cNvCxnSpPr>
          <p:nvPr/>
        </p:nvCxnSpPr>
        <p:spPr>
          <a:xfrm>
            <a:off x="2906829" y="6128937"/>
            <a:ext cx="5313146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D54111E-80A7-46B2-A942-B5B3DE330649}"/>
              </a:ext>
            </a:extLst>
          </p:cNvPr>
          <p:cNvSpPr txBox="1"/>
          <p:nvPr/>
        </p:nvSpPr>
        <p:spPr>
          <a:xfrm>
            <a:off x="48132" y="5083993"/>
            <a:ext cx="317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Adjustable Test Limits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C7F1A-F7CD-4F2D-A48B-3FCC33D793D2}"/>
              </a:ext>
            </a:extLst>
          </p:cNvPr>
          <p:cNvSpPr txBox="1"/>
          <p:nvPr/>
        </p:nvSpPr>
        <p:spPr>
          <a:xfrm>
            <a:off x="48132" y="5873146"/>
            <a:ext cx="317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Color Coded Test Results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(Green = Pass / Red = Fail)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B0B35-97BE-4C8D-9E77-83A409FA33D2}"/>
              </a:ext>
            </a:extLst>
          </p:cNvPr>
          <p:cNvSpPr txBox="1"/>
          <p:nvPr/>
        </p:nvSpPr>
        <p:spPr>
          <a:xfrm>
            <a:off x="48132" y="3988667"/>
            <a:ext cx="395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Measured Resistance of Each Test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(k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/ M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/ G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35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43DCA8-5AF5-467B-9802-C4BCD9D5937C}"/>
              </a:ext>
            </a:extLst>
          </p:cNvPr>
          <p:cNvCxnSpPr>
            <a:cxnSpLocks/>
          </p:cNvCxnSpPr>
          <p:nvPr/>
        </p:nvCxnSpPr>
        <p:spPr>
          <a:xfrm>
            <a:off x="9182099" y="1142864"/>
            <a:ext cx="0" cy="5705611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146147B-28D6-41EA-8E23-AA0A0FE026B6}"/>
              </a:ext>
            </a:extLst>
          </p:cNvPr>
          <p:cNvSpPr txBox="1"/>
          <p:nvPr/>
        </p:nvSpPr>
        <p:spPr>
          <a:xfrm>
            <a:off x="9740132" y="1152389"/>
            <a:ext cx="1893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Optional Stand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7C3C8-5F84-4D0F-84EF-963CCFEACB26}"/>
              </a:ext>
            </a:extLst>
          </p:cNvPr>
          <p:cNvSpPr txBox="1"/>
          <p:nvPr/>
        </p:nvSpPr>
        <p:spPr>
          <a:xfrm>
            <a:off x="812032" y="1342004"/>
            <a:ext cx="2794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SmartLog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Pro®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Mounting Bracket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2382CD-0FA3-4338-92D0-867C67D28452}"/>
              </a:ext>
            </a:extLst>
          </p:cNvPr>
          <p:cNvSpPr txBox="1"/>
          <p:nvPr/>
        </p:nvSpPr>
        <p:spPr>
          <a:xfrm>
            <a:off x="4582595" y="1331881"/>
            <a:ext cx="3786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Dual Independent Foot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Power Adapter and Cabling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63650B5-BBC4-4062-A644-5D75640A7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5" b="96609" l="8731" r="89949">
                        <a14:foregroundMark x1="60675" y1="5571" x2="77623" y2="8478"/>
                        <a14:foregroundMark x1="77623" y1="8478" x2="77623" y2="8478"/>
                        <a14:foregroundMark x1="38518" y1="92047" x2="43434" y2="91885"/>
                        <a14:foregroundMark x1="41599" y1="96609" x2="41599" y2="96609"/>
                        <a14:foregroundMark x1="60382" y1="4925" x2="60382" y2="4925"/>
                        <a14:foregroundMark x1="8731" y1="82923" x2="8731" y2="82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722" y="1786467"/>
            <a:ext cx="2752653" cy="50038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2D24FA2-86C1-4B1C-80E4-1DAF696E6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91" b="97705" l="886" r="97025">
                        <a14:foregroundMark x1="46753" y1="27545" x2="53520" y2="61078"/>
                        <a14:foregroundMark x1="54450" y1="16118" x2="26272" y2="16966"/>
                        <a14:foregroundMark x1="26272" y1="16966" x2="22071" y2="28244"/>
                        <a14:foregroundMark x1="22071" y1="28244" x2="22139" y2="86876"/>
                        <a14:foregroundMark x1="22139" y1="86876" x2="36331" y2="90719"/>
                        <a14:foregroundMark x1="36331" y1="90719" x2="42802" y2="89521"/>
                        <a14:foregroundMark x1="42802" y1="89521" x2="51203" y2="90619"/>
                        <a14:foregroundMark x1="51203" y1="90619" x2="58697" y2="89721"/>
                        <a14:foregroundMark x1="58697" y1="89721" x2="62466" y2="80439"/>
                        <a14:foregroundMark x1="62466" y1="80439" x2="62557" y2="27046"/>
                        <a14:foregroundMark x1="62557" y1="27046" x2="60082" y2="16218"/>
                        <a14:foregroundMark x1="60082" y1="16218" x2="54314" y2="16018"/>
                        <a14:foregroundMark x1="54314" y1="16018" x2="54246" y2="16118"/>
                        <a14:foregroundMark x1="42688" y1="43513" x2="41689" y2="45709"/>
                        <a14:foregroundMark x1="66213" y1="4491" x2="66576" y2="36677"/>
                        <a14:foregroundMark x1="66576" y1="36677" x2="79269" y2="35778"/>
                        <a14:foregroundMark x1="79269" y1="35778" x2="85604" y2="37325"/>
                        <a14:foregroundMark x1="85604" y1="37325" x2="91803" y2="35928"/>
                        <a14:foregroundMark x1="91803" y1="35928" x2="93211" y2="16916"/>
                        <a14:foregroundMark x1="93211" y1="16916" x2="88193" y2="7635"/>
                        <a14:foregroundMark x1="88193" y1="7635" x2="67439" y2="6387"/>
                        <a14:foregroundMark x1="67439" y1="6387" x2="67439" y2="6387"/>
                        <a14:foregroundMark x1="91894" y1="4691" x2="94437" y2="18363"/>
                        <a14:foregroundMark x1="94437" y1="18363" x2="94096" y2="31737"/>
                        <a14:foregroundMark x1="94096" y1="31737" x2="92234" y2="6387"/>
                        <a14:foregroundMark x1="70640" y1="7186" x2="70005" y2="8134"/>
                        <a14:foregroundMark x1="66508" y1="14721" x2="67075" y2="40220"/>
                        <a14:foregroundMark x1="67439" y1="47156" x2="73411" y2="49152"/>
                        <a14:foregroundMark x1="73411" y1="49152" x2="67938" y2="47305"/>
                        <a14:foregroundMark x1="67938" y1="47305" x2="77271" y2="51347"/>
                        <a14:foregroundMark x1="77271" y1="52445" x2="78202" y2="51547"/>
                        <a14:foregroundMark x1="77566" y1="52944" x2="78134" y2="52794"/>
                        <a14:foregroundMark x1="77066" y1="53892" x2="78837" y2="52445"/>
                        <a14:foregroundMark x1="71140" y1="61377" x2="65441" y2="57984"/>
                        <a14:foregroundMark x1="65441" y1="57984" x2="76612" y2="66068"/>
                        <a14:foregroundMark x1="76612" y1="66068" x2="71639" y2="61876"/>
                        <a14:foregroundMark x1="65940" y1="85080" x2="71049" y2="78992"/>
                        <a14:foregroundMark x1="71049" y1="78992" x2="75114" y2="89471"/>
                        <a14:foregroundMark x1="75114" y1="89471" x2="69482" y2="94112"/>
                        <a14:foregroundMark x1="69482" y1="94112" x2="65940" y2="86627"/>
                        <a14:foregroundMark x1="9537" y1="91168" x2="14600" y2="66118"/>
                        <a14:foregroundMark x1="14600" y1="66118" x2="16576" y2="79441"/>
                        <a14:foregroundMark x1="16576" y1="79441" x2="13896" y2="92116"/>
                        <a14:foregroundMark x1="13896" y1="92116" x2="10967" y2="91018"/>
                        <a14:foregroundMark x1="12398" y1="59182" x2="7902" y2="69162"/>
                        <a14:foregroundMark x1="7902" y1="69162" x2="12648" y2="59481"/>
                        <a14:foregroundMark x1="12648" y1="59481" x2="12670" y2="59381"/>
                        <a14:foregroundMark x1="6176" y1="72705" x2="2203" y2="80838"/>
                        <a14:foregroundMark x1="17666" y1="57036" x2="17666" y2="57036"/>
                        <a14:foregroundMark x1="15531" y1="53942" x2="15531" y2="53942"/>
                        <a14:foregroundMark x1="3474" y1="47355" x2="8606" y2="50798"/>
                        <a14:foregroundMark x1="8606" y1="50798" x2="3474" y2="47705"/>
                        <a14:foregroundMark x1="18847" y1="35679" x2="18847" y2="35679"/>
                        <a14:foregroundMark x1="18211" y1="33832" x2="18211" y2="33832"/>
                        <a14:foregroundMark x1="18869" y1="32385" x2="18869" y2="32385"/>
                        <a14:foregroundMark x1="19164" y1="35130" x2="19164" y2="35130"/>
                        <a14:foregroundMark x1="19142" y1="32136" x2="19142" y2="32136"/>
                        <a14:foregroundMark x1="19323" y1="35080" x2="19323" y2="35080"/>
                        <a14:foregroundMark x1="19278" y1="35629" x2="19278" y2="35629"/>
                        <a14:foregroundMark x1="4587" y1="8134" x2="1975" y2="16567"/>
                        <a14:foregroundMark x1="15622" y1="6337" x2="15622" y2="6337"/>
                        <a14:foregroundMark x1="17189" y1="7934" x2="17189" y2="7934"/>
                        <a14:foregroundMark x1="6585" y1="39970" x2="6585" y2="39970"/>
                        <a14:foregroundMark x1="38874" y1="14172" x2="38874" y2="14172"/>
                        <a14:foregroundMark x1="3361" y1="93563" x2="3361" y2="93563"/>
                        <a14:foregroundMark x1="886" y1="85629" x2="886" y2="85629"/>
                        <a14:foregroundMark x1="5200" y1="97754" x2="5200" y2="97754"/>
                        <a14:foregroundMark x1="4927" y1="36028" x2="4927" y2="36028"/>
                        <a14:foregroundMark x1="3497" y1="33283" x2="3497" y2="33283"/>
                        <a14:foregroundMark x1="80609" y1="79142" x2="80609" y2="79142"/>
                        <a14:foregroundMark x1="94664" y1="39970" x2="94664" y2="39970"/>
                        <a14:foregroundMark x1="79223" y1="40619" x2="79223" y2="40619"/>
                        <a14:foregroundMark x1="81789" y1="40319" x2="81789" y2="40319"/>
                        <a14:foregroundMark x1="83061" y1="40619" x2="83061" y2="40619"/>
                        <a14:foregroundMark x1="88397" y1="40170" x2="88397" y2="40170"/>
                        <a14:foregroundMark x1="91349" y1="40619" x2="91349" y2="40619"/>
                        <a14:foregroundMark x1="94664" y1="36028" x2="94664" y2="36028"/>
                        <a14:foregroundMark x1="66144" y1="38124" x2="66144" y2="38124"/>
                        <a14:foregroundMark x1="94709" y1="31836" x2="94709" y2="31836"/>
                        <a14:foregroundMark x1="69573" y1="9581" x2="69573" y2="9581"/>
                        <a14:foregroundMark x1="73047" y1="4691" x2="73047" y2="4691"/>
                        <a14:foregroundMark x1="84741" y1="53343" x2="84741" y2="53343"/>
                        <a14:foregroundMark x1="84741" y1="63573" x2="84741" y2="63573"/>
                        <a14:foregroundMark x1="84741" y1="61826" x2="84741" y2="61826"/>
                        <a14:foregroundMark x1="84787" y1="59830" x2="84787" y2="59830"/>
                        <a14:foregroundMark x1="90781" y1="72156" x2="90781" y2="72156"/>
                        <a14:foregroundMark x1="92439" y1="72555" x2="92439" y2="72555"/>
                        <a14:foregroundMark x1="92620" y1="70509" x2="92620" y2="70509"/>
                        <a14:foregroundMark x1="92484" y1="63822" x2="92484" y2="63822"/>
                        <a14:foregroundMark x1="92439" y1="61277" x2="92439" y2="61277"/>
                        <a14:foregroundMark x1="66190" y1="17016" x2="66190" y2="17016"/>
                        <a14:foregroundMark x1="66281" y1="18663" x2="66281" y2="18663"/>
                        <a14:foregroundMark x1="66144" y1="17964" x2="66144" y2="17964"/>
                        <a14:foregroundMark x1="66213" y1="20210" x2="66213" y2="20210"/>
                        <a14:foregroundMark x1="66213" y1="21357" x2="66213" y2="21357"/>
                        <a14:foregroundMark x1="66213" y1="22605" x2="66213" y2="22605"/>
                        <a14:foregroundMark x1="66213" y1="24002" x2="66213" y2="24002"/>
                        <a14:foregroundMark x1="66144" y1="22156" x2="66144" y2="22156"/>
                        <a14:foregroundMark x1="66190" y1="25599" x2="66190" y2="25599"/>
                        <a14:foregroundMark x1="66144" y1="27645" x2="66144" y2="27645"/>
                        <a14:foregroundMark x1="66144" y1="29042" x2="66144" y2="29042"/>
                        <a14:foregroundMark x1="66190" y1="30389" x2="66190" y2="30389"/>
                        <a14:foregroundMark x1="66213" y1="31786" x2="66213" y2="31786"/>
                        <a14:foregroundMark x1="66213" y1="32934" x2="66213" y2="32934"/>
                        <a14:foregroundMark x1="66213" y1="34980" x2="66213" y2="34980"/>
                        <a14:foregroundMark x1="66144" y1="36577" x2="66144" y2="36577"/>
                        <a14:foregroundMark x1="66122" y1="24002" x2="66508" y2="39870"/>
                        <a14:foregroundMark x1="66213" y1="38623" x2="66281" y2="40070"/>
                        <a14:foregroundMark x1="71776" y1="96956" x2="77407" y2="95908"/>
                        <a14:foregroundMark x1="77407" y1="95908" x2="84264" y2="96208"/>
                        <a14:foregroundMark x1="84264" y1="96208" x2="90554" y2="92715"/>
                        <a14:foregroundMark x1="90554" y1="92715" x2="92098" y2="85679"/>
                        <a14:foregroundMark x1="90100" y1="82535" x2="84083" y2="76297"/>
                        <a14:foregroundMark x1="84083" y1="76297" x2="82266" y2="80988"/>
                        <a14:foregroundMark x1="81403" y1="77994" x2="81403" y2="77994"/>
                        <a14:foregroundMark x1="82130" y1="73802" x2="82130" y2="73802"/>
                        <a14:foregroundMark x1="95890" y1="79890" x2="95890" y2="79890"/>
                        <a14:foregroundMark x1="97025" y1="79242" x2="97025" y2="79242"/>
                        <a14:foregroundMark x1="96798" y1="85080" x2="96798" y2="85080"/>
                        <a14:foregroundMark x1="95391" y1="86627" x2="95391" y2="86627"/>
                        <a14:foregroundMark x1="96889" y1="78343" x2="96889" y2="78343"/>
                        <a14:foregroundMark x1="96730" y1="95110" x2="96730" y2="95110"/>
                        <a14:foregroundMark x1="94391" y1="95110" x2="94391" y2="95110"/>
                        <a14:foregroundMark x1="84764" y1="51048" x2="84764" y2="51048"/>
                        <a14:foregroundMark x1="94732" y1="25050" x2="94732" y2="25050"/>
                        <a14:foregroundMark x1="94823" y1="22355" x2="94823" y2="22355"/>
                        <a14:foregroundMark x1="94664" y1="19711" x2="94664" y2="19711"/>
                        <a14:foregroundMark x1="94732" y1="16916" x2="94732" y2="16916"/>
                        <a14:foregroundMark x1="94732" y1="13922" x2="94732" y2="13922"/>
                        <a14:foregroundMark x1="94732" y1="11727" x2="94732" y2="11727"/>
                        <a14:foregroundMark x1="94823" y1="9082" x2="94823" y2="9082"/>
                        <a14:foregroundMark x1="94823" y1="7186" x2="94823" y2="7186"/>
                        <a14:foregroundMark x1="94732" y1="5439" x2="94732" y2="5439"/>
                        <a14:foregroundMark x1="67106" y1="12100" x2="67379" y2="25450"/>
                        <a14:foregroundMark x1="67379" y1="25450" x2="66720" y2="32350"/>
                        <a14:backgroundMark x1="26499" y1="7036" x2="39918" y2="5988"/>
                        <a14:backgroundMark x1="39918" y1="5988" x2="53020" y2="8583"/>
                        <a14:backgroundMark x1="64149" y1="11650" x2="65241" y2="30150"/>
                        <a14:backgroundMark x1="65241" y1="30150" x2="65105" y2="3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5" y="2566598"/>
            <a:ext cx="8905875" cy="405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1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754647-5EE1-4CB9-A982-DD4D6A87F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207" y="1152556"/>
            <a:ext cx="3419793" cy="5715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345B28-092B-47C4-8978-0A83078A8F3A}"/>
              </a:ext>
            </a:extLst>
          </p:cNvPr>
          <p:cNvCxnSpPr>
            <a:cxnSpLocks/>
          </p:cNvCxnSpPr>
          <p:nvPr/>
        </p:nvCxnSpPr>
        <p:spPr>
          <a:xfrm>
            <a:off x="8729980" y="1152556"/>
            <a:ext cx="0" cy="5703539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4CABDE5-3150-4965-ADDA-19536E4EDD11}"/>
              </a:ext>
            </a:extLst>
          </p:cNvPr>
          <p:cNvSpPr/>
          <p:nvPr/>
        </p:nvSpPr>
        <p:spPr>
          <a:xfrm>
            <a:off x="137885" y="1117644"/>
            <a:ext cx="74535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EMIT SmartLog Pro® 2 with Alvarado EDC Waist High Turnstile controls access to the ESD Protected Area to operators that have passed their pre-defined ESD tests and have been granted access to the area.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Turnstile functionality and operator access may be managed using the  SmartLog Pro® Manager Web App.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Access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 access to the ESD Protected Area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Records operator access and ESD test results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Restrict access by department, shift, or specific notation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Key Turnstile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Motorized arm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Field configurable for single direction or bi-directional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Configurable with pre-existing fire and safety systems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B0E3271-A0E3-499C-88C2-DD2AACFB3026}"/>
              </a:ext>
            </a:extLst>
          </p:cNvPr>
          <p:cNvSpPr/>
          <p:nvPr/>
        </p:nvSpPr>
        <p:spPr>
          <a:xfrm>
            <a:off x="6675120" y="1969708"/>
            <a:ext cx="3949700" cy="3931920"/>
          </a:xfrm>
          <a:prstGeom prst="ellipse">
            <a:avLst/>
          </a:prstGeom>
          <a:blipFill dpi="0" rotWithShape="0">
            <a:blip r:embed="rId3"/>
            <a:srcRect/>
            <a:stretch>
              <a:fillRect l="1383" t="-29069" r="-7877" b="-1163"/>
            </a:stretch>
          </a:blip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790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624F0A2B-9965-48C0-B6EF-EA121CF30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9" r="16666"/>
          <a:stretch/>
        </p:blipFill>
        <p:spPr>
          <a:xfrm>
            <a:off x="2" y="1"/>
            <a:ext cx="7028505" cy="685800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20126D-4F2A-4E96-866E-877943A4C58D}"/>
              </a:ext>
            </a:extLst>
          </p:cNvPr>
          <p:cNvSpPr/>
          <p:nvPr/>
        </p:nvSpPr>
        <p:spPr>
          <a:xfrm>
            <a:off x="6096000" y="5474315"/>
            <a:ext cx="597015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0"/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SmartLog 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</a:t>
            </a:r>
            <a:r>
              <a:rPr lang="en-US" sz="4000" b="1" baseline="3000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®</a:t>
            </a:r>
            <a:r>
              <a:rPr lang="en-US" sz="4000" b="1" baseline="30000" dirty="0">
                <a:ln w="0"/>
                <a:solidFill>
                  <a:sysClr val="windowText" lastClr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4000" b="0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</a:p>
          <a:p>
            <a:pPr algn="ctr"/>
            <a:r>
              <a:rPr lang="en-US" sz="36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Web App</a:t>
            </a:r>
            <a:endParaRPr lang="en-US" sz="3600" b="0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8C302558-F128-43E1-9CB1-1954DA731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8125" l="3000" r="97625">
                        <a14:foregroundMark x1="72375" y1="10500" x2="4125" y2="14125"/>
                        <a14:foregroundMark x1="4125" y1="14125" x2="2750" y2="83750"/>
                        <a14:foregroundMark x1="2750" y1="83750" x2="26125" y2="94750"/>
                        <a14:foregroundMark x1="26125" y1="94750" x2="49375" y2="95875"/>
                        <a14:foregroundMark x1="49375" y1="95875" x2="72750" y2="95750"/>
                        <a14:foregroundMark x1="72750" y1="95750" x2="92500" y2="81250"/>
                        <a14:foregroundMark x1="92500" y1="81250" x2="95250" y2="58000"/>
                        <a14:foregroundMark x1="95250" y1="58000" x2="91625" y2="35375"/>
                        <a14:foregroundMark x1="91625" y1="35375" x2="73625" y2="9750"/>
                        <a14:foregroundMark x1="71750" y1="25500" x2="46125" y2="41375"/>
                        <a14:foregroundMark x1="46125" y1="41375" x2="69000" y2="20375"/>
                        <a14:foregroundMark x1="69000" y1="20375" x2="52750" y2="74750"/>
                        <a14:foregroundMark x1="52750" y1="74750" x2="52625" y2="65875"/>
                        <a14:foregroundMark x1="77000" y1="53625" x2="64375" y2="33000"/>
                        <a14:foregroundMark x1="64375" y1="33000" x2="38750" y2="46500"/>
                        <a14:foregroundMark x1="38750" y1="46500" x2="22250" y2="64375"/>
                        <a14:foregroundMark x1="22250" y1="64375" x2="60750" y2="44375"/>
                        <a14:foregroundMark x1="60750" y1="44375" x2="33125" y2="64750"/>
                        <a14:foregroundMark x1="33125" y1="64750" x2="61000" y2="53250"/>
                        <a14:foregroundMark x1="61000" y1="53250" x2="64250" y2="73875"/>
                        <a14:foregroundMark x1="64250" y1="73875" x2="88625" y2="48375"/>
                        <a14:foregroundMark x1="88625" y1="48375" x2="23625" y2="56125"/>
                        <a14:foregroundMark x1="23625" y1="56125" x2="34250" y2="34750"/>
                        <a14:foregroundMark x1="34250" y1="34750" x2="11875" y2="51500"/>
                        <a14:foregroundMark x1="11875" y1="51500" x2="27125" y2="21875"/>
                        <a14:foregroundMark x1="27125" y1="21875" x2="3750" y2="33375"/>
                        <a14:foregroundMark x1="3750" y1="33375" x2="23875" y2="30000"/>
                        <a14:foregroundMark x1="23875" y1="30000" x2="47875" y2="33500"/>
                        <a14:foregroundMark x1="47875" y1="33500" x2="41500" y2="54250"/>
                        <a14:foregroundMark x1="41500" y1="54250" x2="57375" y2="31625"/>
                        <a14:foregroundMark x1="57375" y1="31625" x2="19250" y2="41625"/>
                        <a14:foregroundMark x1="19250" y1="41625" x2="48625" y2="28250"/>
                        <a14:foregroundMark x1="48625" y1="28250" x2="27250" y2="36625"/>
                        <a14:foregroundMark x1="27250" y1="36625" x2="43750" y2="21375"/>
                        <a14:foregroundMark x1="43750" y1="21375" x2="22625" y2="26750"/>
                        <a14:foregroundMark x1="22625" y1="26750" x2="30625" y2="20625"/>
                        <a14:foregroundMark x1="60125" y1="22625" x2="40625" y2="16250"/>
                        <a14:foregroundMark x1="40625" y1="16250" x2="70750" y2="14875"/>
                        <a14:foregroundMark x1="70750" y1="14875" x2="21625" y2="9500"/>
                        <a14:foregroundMark x1="21625" y1="9500" x2="54250" y2="6500"/>
                        <a14:foregroundMark x1="54250" y1="6500" x2="17000" y2="12125"/>
                        <a14:foregroundMark x1="17000" y1="12125" x2="35500" y2="23000"/>
                        <a14:foregroundMark x1="35500" y1="23000" x2="54125" y2="16750"/>
                        <a14:foregroundMark x1="54125" y1="16750" x2="65875" y2="39250"/>
                        <a14:foregroundMark x1="65875" y1="39250" x2="64250" y2="59000"/>
                        <a14:foregroundMark x1="64250" y1="59000" x2="71875" y2="90875"/>
                        <a14:foregroundMark x1="47250" y1="95125" x2="58375" y2="68500"/>
                        <a14:foregroundMark x1="58375" y1="68500" x2="26125" y2="76375"/>
                        <a14:foregroundMark x1="26125" y1="76375" x2="26000" y2="47625"/>
                        <a14:foregroundMark x1="26000" y1="47625" x2="37000" y2="71125"/>
                        <a14:foregroundMark x1="37000" y1="71125" x2="20625" y2="49125"/>
                        <a14:foregroundMark x1="20625" y1="49125" x2="28250" y2="29625"/>
                        <a14:foregroundMark x1="28250" y1="29625" x2="42000" y2="53750"/>
                        <a14:foregroundMark x1="42000" y1="53750" x2="44750" y2="76250"/>
                        <a14:foregroundMark x1="44750" y1="76250" x2="8750" y2="56500"/>
                        <a14:foregroundMark x1="8750" y1="56500" x2="875" y2="32500"/>
                        <a14:foregroundMark x1="875" y1="32500" x2="23875" y2="27500"/>
                        <a14:foregroundMark x1="23875" y1="27500" x2="22250" y2="54625"/>
                        <a14:foregroundMark x1="22250" y1="54625" x2="6375" y2="12125"/>
                        <a14:foregroundMark x1="6375" y1="12125" x2="24750" y2="5250"/>
                        <a14:foregroundMark x1="24750" y1="5250" x2="32000" y2="7125"/>
                        <a14:foregroundMark x1="69250" y1="11500" x2="46125" y2="7250"/>
                        <a14:foregroundMark x1="46125" y1="7250" x2="90750" y2="30375"/>
                        <a14:foregroundMark x1="90750" y1="30375" x2="77250" y2="45625"/>
                        <a14:foregroundMark x1="77250" y1="45625" x2="70500" y2="43625"/>
                        <a14:foregroundMark x1="73125" y1="44625" x2="69750" y2="37375"/>
                        <a14:foregroundMark x1="69750" y1="72250" x2="84375" y2="88250"/>
                        <a14:foregroundMark x1="84375" y1="88250" x2="93250" y2="88375"/>
                        <a14:foregroundMark x1="93250" y1="88375" x2="31750" y2="95625"/>
                        <a14:foregroundMark x1="31750" y1="95625" x2="31750" y2="95625"/>
                        <a14:foregroundMark x1="14125" y1="94750" x2="20125" y2="62500"/>
                        <a14:foregroundMark x1="20125" y1="62500" x2="65625" y2="66625"/>
                        <a14:foregroundMark x1="65625" y1="66625" x2="74500" y2="86250"/>
                        <a14:foregroundMark x1="74500" y1="86250" x2="36375" y2="86125"/>
                        <a14:foregroundMark x1="36375" y1="86125" x2="64125" y2="61625"/>
                        <a14:foregroundMark x1="64125" y1="61625" x2="86375" y2="66250"/>
                        <a14:foregroundMark x1="86375" y1="66250" x2="86500" y2="89375"/>
                        <a14:foregroundMark x1="86500" y1="89375" x2="98750" y2="73375"/>
                        <a14:foregroundMark x1="98750" y1="73375" x2="94875" y2="29750"/>
                        <a14:foregroundMark x1="94875" y1="29750" x2="81125" y2="14500"/>
                        <a14:foregroundMark x1="81125" y1="14500" x2="61375" y2="2625"/>
                        <a14:foregroundMark x1="61375" y1="2625" x2="10875" y2="1000"/>
                        <a14:foregroundMark x1="10875" y1="1000" x2="3000" y2="41625"/>
                        <a14:foregroundMark x1="3000" y1="41625" x2="6250" y2="84250"/>
                        <a14:foregroundMark x1="6250" y1="84250" x2="28125" y2="52000"/>
                        <a14:foregroundMark x1="28125" y1="52000" x2="28000" y2="83000"/>
                        <a14:foregroundMark x1="28000" y1="83000" x2="27000" y2="27375"/>
                        <a14:foregroundMark x1="27000" y1="27375" x2="19375" y2="46500"/>
                        <a14:foregroundMark x1="19375" y1="46500" x2="19625" y2="14375"/>
                        <a14:foregroundMark x1="19625" y1="14375" x2="6250" y2="75250"/>
                        <a14:foregroundMark x1="6250" y1="75250" x2="49250" y2="85625"/>
                        <a14:foregroundMark x1="49250" y1="85625" x2="71375" y2="72750"/>
                        <a14:foregroundMark x1="71375" y1="72750" x2="80750" y2="44375"/>
                        <a14:foregroundMark x1="80750" y1="44375" x2="79125" y2="64000"/>
                        <a14:foregroundMark x1="79125" y1="64000" x2="81750" y2="30375"/>
                        <a14:foregroundMark x1="81750" y1="30375" x2="84375" y2="78875"/>
                        <a14:foregroundMark x1="84375" y1="78875" x2="95125" y2="88375"/>
                        <a14:foregroundMark x1="74375" y1="5375" x2="97625" y2="27250"/>
                        <a14:foregroundMark x1="76750" y1="7875" x2="63000" y2="3000"/>
                        <a14:foregroundMark x1="9250" y1="6125" x2="3000" y2="26375"/>
                        <a14:foregroundMark x1="3000" y1="26375" x2="3000" y2="27500"/>
                        <a14:foregroundMark x1="4875" y1="89375" x2="18500" y2="9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91" y="4424347"/>
            <a:ext cx="928167" cy="92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55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AD2925-18AB-4A9C-826D-BD0AAFCF0CA4}"/>
              </a:ext>
            </a:extLst>
          </p:cNvPr>
          <p:cNvSpPr/>
          <p:nvPr/>
        </p:nvSpPr>
        <p:spPr>
          <a:xfrm>
            <a:off x="20766" y="1122282"/>
            <a:ext cx="12133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Use 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SmartLog Pro® Manager 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 meet the ANSI/ESD S20.20 requirements for an ESD Control Plan. The app is installed onto one server and accessed via a web browser. Each log entry includes operator identification, test results, resistance measurements, time, temperature, and humidity. </a:t>
            </a:r>
            <a:endParaRPr lang="en-US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A486B2-3B44-4561-9126-BFA6962662AF}"/>
              </a:ext>
            </a:extLst>
          </p:cNvPr>
          <p:cNvSpPr txBox="1"/>
          <p:nvPr/>
        </p:nvSpPr>
        <p:spPr>
          <a:xfrm>
            <a:off x="1" y="2611178"/>
            <a:ext cx="2886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SmartLog Pro® Manager API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Hosted on Microsoft Windows Machine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Manager uses API services to expose full functionality to client applications.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API services are highly optimized for speed and throughput.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Manager API runs in the background requiring no manual intervention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19DA81-EB9A-419B-9C07-C107C9307DEB}"/>
              </a:ext>
            </a:extLst>
          </p:cNvPr>
          <p:cNvSpPr txBox="1"/>
          <p:nvPr/>
        </p:nvSpPr>
        <p:spPr>
          <a:xfrm>
            <a:off x="9391049" y="2611178"/>
            <a:ext cx="2800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SmartLog Pro® Manager Web App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Accessed via web browsers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Manager Web App formatted for use on a PC, Laptop and Tablet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Compatible with Google Chrome, Firefox and Microsoft Edge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Real-time test results from all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SmartLog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Pro SE devices on the network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73ED10-2EA7-4D8D-9BF6-44DDE3C2AC35}"/>
              </a:ext>
            </a:extLst>
          </p:cNvPr>
          <p:cNvGrpSpPr/>
          <p:nvPr/>
        </p:nvGrpSpPr>
        <p:grpSpPr>
          <a:xfrm>
            <a:off x="1882854" y="2488576"/>
            <a:ext cx="7996192" cy="3902154"/>
            <a:chOff x="1459342" y="1477923"/>
            <a:chExt cx="7996192" cy="3902154"/>
          </a:xfrm>
        </p:grpSpPr>
        <p:pic>
          <p:nvPicPr>
            <p:cNvPr id="12" name="Picture 11" descr="A picture containing text, parking, electronics, meter&#10;&#10;Description automatically generated">
              <a:extLst>
                <a:ext uri="{FF2B5EF4-FFF2-40B4-BE49-F238E27FC236}">
                  <a16:creationId xmlns:a16="http://schemas.microsoft.com/office/drawing/2014/main" id="{98CB9E46-9DF0-46B8-8311-985C7C200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3913" y="1477923"/>
              <a:ext cx="6590099" cy="35726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C6AD87-7313-4B01-A615-C91D8980418C}"/>
                </a:ext>
              </a:extLst>
            </p:cNvPr>
            <p:cNvSpPr txBox="1"/>
            <p:nvPr/>
          </p:nvSpPr>
          <p:spPr>
            <a:xfrm>
              <a:off x="5683235" y="5103078"/>
              <a:ext cx="1444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SmartLog Pro® 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574BDE-E935-4D67-B906-4D3C386529E1}"/>
                </a:ext>
              </a:extLst>
            </p:cNvPr>
            <p:cNvSpPr txBox="1"/>
            <p:nvPr/>
          </p:nvSpPr>
          <p:spPr>
            <a:xfrm>
              <a:off x="3785766" y="5103040"/>
              <a:ext cx="1444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SmartLog Pro® 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7FBE52-97D9-4155-B6B9-6B15472F32DF}"/>
                </a:ext>
              </a:extLst>
            </p:cNvPr>
            <p:cNvSpPr txBox="1"/>
            <p:nvPr/>
          </p:nvSpPr>
          <p:spPr>
            <a:xfrm>
              <a:off x="1926801" y="5103039"/>
              <a:ext cx="1444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SmartLog Pro® 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B6AC14-9503-4D71-89E7-87E7A7E4EB91}"/>
                </a:ext>
              </a:extLst>
            </p:cNvPr>
            <p:cNvSpPr txBox="1"/>
            <p:nvPr/>
          </p:nvSpPr>
          <p:spPr>
            <a:xfrm>
              <a:off x="7609583" y="5103039"/>
              <a:ext cx="1444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SmartLog Pro® 2</a:t>
              </a:r>
            </a:p>
          </p:txBody>
        </p:sp>
        <p:pic>
          <p:nvPicPr>
            <p:cNvPr id="17" name="Picture 1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76181C94-2AEC-40AD-B9C7-49D3F8A6F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" t="3369" r="1945" b="3285"/>
            <a:stretch/>
          </p:blipFill>
          <p:spPr>
            <a:xfrm>
              <a:off x="1459342" y="3946358"/>
              <a:ext cx="1892227" cy="1104246"/>
            </a:xfrm>
            <a:prstGeom prst="rect">
              <a:avLst/>
            </a:prstGeom>
          </p:spPr>
        </p:pic>
        <p:pic>
          <p:nvPicPr>
            <p:cNvPr id="18" name="Picture 1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4E5B3783-067A-44C1-9EE5-F84126EB2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" t="3369" r="1945" b="3285"/>
            <a:stretch/>
          </p:blipFill>
          <p:spPr>
            <a:xfrm>
              <a:off x="3466010" y="3953307"/>
              <a:ext cx="1892227" cy="1104246"/>
            </a:xfrm>
            <a:prstGeom prst="rect">
              <a:avLst/>
            </a:prstGeom>
          </p:spPr>
        </p:pic>
        <p:pic>
          <p:nvPicPr>
            <p:cNvPr id="19" name="Picture 1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E0B3FA4E-55C9-46B0-A60C-30D85C862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" t="3369" r="1945" b="3285"/>
            <a:stretch/>
          </p:blipFill>
          <p:spPr>
            <a:xfrm>
              <a:off x="5503158" y="3946358"/>
              <a:ext cx="1892227" cy="1104246"/>
            </a:xfrm>
            <a:prstGeom prst="rect">
              <a:avLst/>
            </a:prstGeom>
          </p:spPr>
        </p:pic>
        <p:pic>
          <p:nvPicPr>
            <p:cNvPr id="20" name="Picture 1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2EC39B40-A9E5-448E-BDD0-8E2A0B954E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9" t="3369" r="1945" b="3285"/>
            <a:stretch/>
          </p:blipFill>
          <p:spPr>
            <a:xfrm>
              <a:off x="7563307" y="3946358"/>
              <a:ext cx="1892227" cy="11042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05499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BF387557-1B9F-43B8-8DDA-47B38141D356}" vid="{9DD00774-D448-42C3-9088-1F7C9D32DF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726</TotalTime>
  <Words>816</Words>
  <Application>Microsoft Office PowerPoint</Application>
  <PresentationFormat>Widescreen</PresentationFormat>
  <Paragraphs>119</Paragraphs>
  <Slides>17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Theme1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ESD Dashboard</vt:lpstr>
      <vt:lpstr>Operator Management</vt:lpstr>
      <vt:lpstr>SmartLog Management</vt:lpstr>
      <vt:lpstr>ESD Test History</vt:lpstr>
      <vt:lpstr>Alerts</vt:lpstr>
      <vt:lpstr>Emailed Reports</vt:lpstr>
      <vt:lpstr>Languages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Rosas</dc:creator>
  <cp:lastModifiedBy>Paul Rosas</cp:lastModifiedBy>
  <cp:revision>24</cp:revision>
  <dcterms:created xsi:type="dcterms:W3CDTF">2021-04-12T18:44:59Z</dcterms:created>
  <dcterms:modified xsi:type="dcterms:W3CDTF">2022-12-07T00:17:09Z</dcterms:modified>
</cp:coreProperties>
</file>